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5" r:id="rId1"/>
  </p:sldMasterIdLst>
  <p:notesMasterIdLst>
    <p:notesMasterId r:id="rId24"/>
  </p:notesMasterIdLst>
  <p:handoutMasterIdLst>
    <p:handoutMasterId r:id="rId25"/>
  </p:handoutMasterIdLst>
  <p:sldIdLst>
    <p:sldId id="261" r:id="rId2"/>
    <p:sldId id="270" r:id="rId3"/>
    <p:sldId id="271" r:id="rId4"/>
    <p:sldId id="275" r:id="rId5"/>
    <p:sldId id="276" r:id="rId6"/>
    <p:sldId id="278" r:id="rId7"/>
    <p:sldId id="287" r:id="rId8"/>
    <p:sldId id="279" r:id="rId9"/>
    <p:sldId id="281" r:id="rId10"/>
    <p:sldId id="308" r:id="rId11"/>
    <p:sldId id="295" r:id="rId12"/>
    <p:sldId id="282" r:id="rId13"/>
    <p:sldId id="303" r:id="rId14"/>
    <p:sldId id="304" r:id="rId15"/>
    <p:sldId id="305" r:id="rId16"/>
    <p:sldId id="297" r:id="rId17"/>
    <p:sldId id="299" r:id="rId18"/>
    <p:sldId id="302" r:id="rId19"/>
    <p:sldId id="298" r:id="rId20"/>
    <p:sldId id="310" r:id="rId21"/>
    <p:sldId id="307" r:id="rId22"/>
    <p:sldId id="272" r:id="rId23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5pPr>
    <a:lvl6pPr marL="2286000" algn="l" defTabSz="914400" rtl="0" eaLnBrk="1" latinLnBrk="0" hangingPunct="1"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6pPr>
    <a:lvl7pPr marL="2743200" algn="l" defTabSz="914400" rtl="0" eaLnBrk="1" latinLnBrk="0" hangingPunct="1"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7pPr>
    <a:lvl8pPr marL="3200400" algn="l" defTabSz="914400" rtl="0" eaLnBrk="1" latinLnBrk="0" hangingPunct="1"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8pPr>
    <a:lvl9pPr marL="3657600" algn="l" defTabSz="914400" rtl="0" eaLnBrk="1" latinLnBrk="0" hangingPunct="1">
      <a:defRPr sz="3200" kern="1200">
        <a:solidFill>
          <a:srgbClr val="8C8073"/>
        </a:solidFill>
        <a:latin typeface="Arial MT" pitchFamily="-32" charset="0"/>
        <a:ea typeface="Geneva" pitchFamily="-3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8073"/>
    <a:srgbClr val="EEEFEE"/>
    <a:srgbClr val="CCCFCE"/>
    <a:srgbClr val="3B3D3C"/>
    <a:srgbClr val="00599B"/>
    <a:srgbClr val="F5BC1D"/>
    <a:srgbClr val="CD09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651" autoAdjust="0"/>
  </p:normalViewPr>
  <p:slideViewPr>
    <p:cSldViewPr showGuides="1">
      <p:cViewPr varScale="1">
        <p:scale>
          <a:sx n="82" d="100"/>
          <a:sy n="82" d="100"/>
        </p:scale>
        <p:origin x="-1128" y="-96"/>
      </p:cViewPr>
      <p:guideLst>
        <p:guide orient="horz" pos="1071"/>
        <p:guide pos="7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uratu\urba\2%20ETUDES\OBSERVATOIRE_HABITAT\D_PRODUCTION\FOCUS_th&#233;matiques\Desserrement%20des%20m&#233;nages%20et%20besoin%20en%20logements\Partie%203b%20Analys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uratu\urba\2%20ETUDES\OBSERVATOIRE_HABITAT\D_PRODUCTION\FOCUS_th&#233;matiques\Desserrement%20des%20m&#233;nages%20et%20besoin%20en%20logements\Partie%2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11898840769903708"/>
          <c:y val="5.1400554097404488E-2"/>
          <c:w val="0.8556642607174102"/>
          <c:h val="0.7827803295421405"/>
        </c:manualLayout>
      </c:layout>
      <c:lineChart>
        <c:grouping val="standard"/>
        <c:ser>
          <c:idx val="0"/>
          <c:order val="0"/>
          <c:tx>
            <c:strRef>
              <c:f>Analyse_PC_2!$A$17</c:f>
              <c:strCache>
                <c:ptCount val="1"/>
                <c:pt idx="0">
                  <c:v>Individuel pur</c:v>
                </c:pt>
              </c:strCache>
            </c:strRef>
          </c:tx>
          <c:marker>
            <c:symbol val="none"/>
          </c:marker>
          <c:cat>
            <c:numRef>
              <c:f>Analyse_PC_2!$B$16:$L$16</c:f>
              <c:numCache>
                <c:formatCode>General</c:formatCode>
                <c:ptCount val="11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</c:numCache>
            </c:numRef>
          </c:cat>
          <c:val>
            <c:numRef>
              <c:f>Analyse_PC_2!$B$17:$L$17</c:f>
              <c:numCache>
                <c:formatCode>#,##0\ _€</c:formatCode>
                <c:ptCount val="11"/>
                <c:pt idx="0">
                  <c:v>831</c:v>
                </c:pt>
                <c:pt idx="1">
                  <c:v>837</c:v>
                </c:pt>
                <c:pt idx="2">
                  <c:v>700</c:v>
                </c:pt>
                <c:pt idx="3">
                  <c:v>795</c:v>
                </c:pt>
                <c:pt idx="4">
                  <c:v>667</c:v>
                </c:pt>
                <c:pt idx="5">
                  <c:v>752</c:v>
                </c:pt>
                <c:pt idx="6">
                  <c:v>628</c:v>
                </c:pt>
                <c:pt idx="7">
                  <c:v>658</c:v>
                </c:pt>
                <c:pt idx="8">
                  <c:v>516</c:v>
                </c:pt>
                <c:pt idx="9">
                  <c:v>540</c:v>
                </c:pt>
                <c:pt idx="10">
                  <c:v>512</c:v>
                </c:pt>
              </c:numCache>
            </c:numRef>
          </c:val>
        </c:ser>
        <c:ser>
          <c:idx val="1"/>
          <c:order val="1"/>
          <c:tx>
            <c:strRef>
              <c:f>Analyse_PC_2!$A$18</c:f>
              <c:strCache>
                <c:ptCount val="1"/>
                <c:pt idx="0">
                  <c:v>Individuel groupé</c:v>
                </c:pt>
              </c:strCache>
            </c:strRef>
          </c:tx>
          <c:marker>
            <c:symbol val="none"/>
          </c:marker>
          <c:cat>
            <c:numRef>
              <c:f>Analyse_PC_2!$B$16:$L$16</c:f>
              <c:numCache>
                <c:formatCode>General</c:formatCode>
                <c:ptCount val="11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</c:numCache>
            </c:numRef>
          </c:cat>
          <c:val>
            <c:numRef>
              <c:f>Analyse_PC_2!$B$18:$L$18</c:f>
              <c:numCache>
                <c:formatCode>#,##0\ _€</c:formatCode>
                <c:ptCount val="11"/>
                <c:pt idx="0">
                  <c:v>150</c:v>
                </c:pt>
                <c:pt idx="1">
                  <c:v>178</c:v>
                </c:pt>
                <c:pt idx="2">
                  <c:v>358</c:v>
                </c:pt>
                <c:pt idx="3">
                  <c:v>159</c:v>
                </c:pt>
                <c:pt idx="4">
                  <c:v>441</c:v>
                </c:pt>
                <c:pt idx="5">
                  <c:v>338</c:v>
                </c:pt>
                <c:pt idx="6">
                  <c:v>474</c:v>
                </c:pt>
                <c:pt idx="7">
                  <c:v>496</c:v>
                </c:pt>
                <c:pt idx="8">
                  <c:v>301</c:v>
                </c:pt>
                <c:pt idx="9">
                  <c:v>296</c:v>
                </c:pt>
                <c:pt idx="10">
                  <c:v>139</c:v>
                </c:pt>
              </c:numCache>
            </c:numRef>
          </c:val>
        </c:ser>
        <c:ser>
          <c:idx val="2"/>
          <c:order val="2"/>
          <c:tx>
            <c:strRef>
              <c:f>Analyse_PC_2!$A$19</c:f>
              <c:strCache>
                <c:ptCount val="1"/>
                <c:pt idx="0">
                  <c:v>Collectif</c:v>
                </c:pt>
              </c:strCache>
            </c:strRef>
          </c:tx>
          <c:marker>
            <c:symbol val="none"/>
          </c:marker>
          <c:cat>
            <c:numRef>
              <c:f>Analyse_PC_2!$B$16:$L$16</c:f>
              <c:numCache>
                <c:formatCode>General</c:formatCode>
                <c:ptCount val="11"/>
                <c:pt idx="0">
                  <c:v>1999</c:v>
                </c:pt>
                <c:pt idx="1">
                  <c:v>2000</c:v>
                </c:pt>
                <c:pt idx="2">
                  <c:v>2001</c:v>
                </c:pt>
                <c:pt idx="3">
                  <c:v>2002</c:v>
                </c:pt>
                <c:pt idx="4">
                  <c:v>2003</c:v>
                </c:pt>
                <c:pt idx="5">
                  <c:v>2004</c:v>
                </c:pt>
                <c:pt idx="6">
                  <c:v>2005</c:v>
                </c:pt>
                <c:pt idx="7">
                  <c:v>2006</c:v>
                </c:pt>
                <c:pt idx="8">
                  <c:v>2007</c:v>
                </c:pt>
                <c:pt idx="9">
                  <c:v>2008</c:v>
                </c:pt>
                <c:pt idx="10">
                  <c:v>2009</c:v>
                </c:pt>
              </c:numCache>
            </c:numRef>
          </c:cat>
          <c:val>
            <c:numRef>
              <c:f>Analyse_PC_2!$B$19:$L$19</c:f>
              <c:numCache>
                <c:formatCode>#,##0\ _€</c:formatCode>
                <c:ptCount val="11"/>
                <c:pt idx="0">
                  <c:v>918</c:v>
                </c:pt>
                <c:pt idx="1">
                  <c:v>895</c:v>
                </c:pt>
                <c:pt idx="2">
                  <c:v>824</c:v>
                </c:pt>
                <c:pt idx="3">
                  <c:v>727</c:v>
                </c:pt>
                <c:pt idx="4">
                  <c:v>1208</c:v>
                </c:pt>
                <c:pt idx="5">
                  <c:v>1098</c:v>
                </c:pt>
                <c:pt idx="6">
                  <c:v>1156</c:v>
                </c:pt>
                <c:pt idx="7">
                  <c:v>1161</c:v>
                </c:pt>
                <c:pt idx="8">
                  <c:v>1429</c:v>
                </c:pt>
                <c:pt idx="9">
                  <c:v>1311</c:v>
                </c:pt>
                <c:pt idx="10">
                  <c:v>1540</c:v>
                </c:pt>
              </c:numCache>
            </c:numRef>
          </c:val>
        </c:ser>
        <c:marker val="1"/>
        <c:axId val="63138048"/>
        <c:axId val="63148032"/>
      </c:lineChart>
      <c:catAx>
        <c:axId val="63138048"/>
        <c:scaling>
          <c:orientation val="minMax"/>
        </c:scaling>
        <c:axPos val="b"/>
        <c:numFmt formatCode="General" sourceLinked="1"/>
        <c:tickLblPos val="nextTo"/>
        <c:crossAx val="63148032"/>
        <c:crosses val="autoZero"/>
        <c:auto val="1"/>
        <c:lblAlgn val="ctr"/>
        <c:lblOffset val="100"/>
      </c:catAx>
      <c:valAx>
        <c:axId val="63148032"/>
        <c:scaling>
          <c:orientation val="minMax"/>
        </c:scaling>
        <c:axPos val="l"/>
        <c:majorGridlines/>
        <c:numFmt formatCode="#,##0\ _€" sourceLinked="1"/>
        <c:tickLblPos val="nextTo"/>
        <c:crossAx val="631380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018013648652962"/>
          <c:y val="5.647528433945756E-2"/>
          <c:w val="0.27304768716301658"/>
          <c:h val="0.25115157480314959"/>
        </c:manualLayout>
      </c:layout>
      <c:spPr>
        <a:solidFill>
          <a:schemeClr val="bg2">
            <a:lumMod val="90000"/>
          </a:schemeClr>
        </a:solidFill>
      </c:spPr>
      <c:txPr>
        <a:bodyPr/>
        <a:lstStyle/>
        <a:p>
          <a:pPr>
            <a:defRPr sz="1100" b="1"/>
          </a:pPr>
          <a:endParaRPr lang="fr-FR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11528543307086608"/>
          <c:y val="0.1872622543803662"/>
          <c:w val="0.5472222222222215"/>
          <c:h val="0.91203703703703698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2792389863457416"/>
                  <c:y val="8.1234882489613081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bg1"/>
                        </a:solidFill>
                      </a:defRPr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1 personne : 39,6%</a:t>
                    </a:r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7.2478135012193481E-2"/>
                  <c:y val="-0.14025172145314788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bg1"/>
                        </a:solidFill>
                      </a:defRPr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couple sans enfant : 26,6%</a:t>
                    </a:r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0.13870643910847397"/>
                  <c:y val="6.0610043122542923E-2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bg1"/>
                        </a:solidFill>
                      </a:defRPr>
                    </a:pPr>
                    <a:r>
                      <a:rPr lang="en-US">
                        <a:solidFill>
                          <a:schemeClr val="bg1"/>
                        </a:solidFill>
                      </a:rPr>
                      <a:t>couple avec enfant(s)</a:t>
                    </a:r>
                    <a:r>
                      <a:rPr lang="en-US" baseline="0">
                        <a:solidFill>
                          <a:schemeClr val="bg1"/>
                        </a:solidFill>
                      </a:rPr>
                      <a:t> : </a:t>
                    </a:r>
                    <a:r>
                      <a:rPr lang="en-US">
                        <a:solidFill>
                          <a:schemeClr val="bg1"/>
                        </a:solidFill>
                      </a:rPr>
                      <a:t>23,9%</a:t>
                    </a:r>
                  </a:p>
                </c:rich>
              </c:tx>
              <c:spPr/>
              <c:showVal val="1"/>
            </c:dLbl>
            <c:dLbl>
              <c:idx val="3"/>
              <c:layout>
                <c:manualLayout>
                  <c:x val="5.5671176863886306E-2"/>
                  <c:y val="3.4862793312728804E-2"/>
                </c:manualLayout>
              </c:layout>
              <c:tx>
                <c:rich>
                  <a:bodyPr/>
                  <a:lstStyle/>
                  <a:p>
                    <a:r>
                      <a:rPr lang="en-US" sz="900" dirty="0" err="1"/>
                      <a:t>Famille</a:t>
                    </a:r>
                    <a:r>
                      <a:rPr lang="en-US" sz="900" baseline="0" dirty="0"/>
                      <a:t> </a:t>
                    </a:r>
                    <a:r>
                      <a:rPr lang="en-US" sz="900" dirty="0" err="1"/>
                      <a:t>monoparentale</a:t>
                    </a:r>
                    <a:r>
                      <a:rPr lang="en-US" sz="900" baseline="0" dirty="0"/>
                      <a:t> : </a:t>
                    </a:r>
                    <a:r>
                      <a:rPr lang="en-US" sz="900" dirty="0"/>
                      <a:t>7,4%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0.108915997093686"/>
                  <c:y val="-3.11277023648942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autres : 2,5%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fr-FR"/>
              </a:p>
            </c:txPr>
            <c:showVal val="1"/>
            <c:showLeaderLines val="1"/>
          </c:dLbls>
          <c:cat>
            <c:strRef>
              <c:f>Analyse_Structure_familiale!$B$68:$F$68</c:f>
              <c:strCache>
                <c:ptCount val="5"/>
                <c:pt idx="0">
                  <c:v>Ménages d'une personne</c:v>
                </c:pt>
                <c:pt idx="1">
                  <c:v>Couples sans enfant</c:v>
                </c:pt>
                <c:pt idx="2">
                  <c:v>Couples avec enfant(s)</c:v>
                </c:pt>
                <c:pt idx="3">
                  <c:v>Familles monoparentales</c:v>
                </c:pt>
                <c:pt idx="4">
                  <c:v>Autres ménages sans famille</c:v>
                </c:pt>
              </c:strCache>
            </c:strRef>
          </c:cat>
          <c:val>
            <c:numRef>
              <c:f>Analyse_Structure_familiale!$B$69:$F$69</c:f>
              <c:numCache>
                <c:formatCode>0.0%</c:formatCode>
                <c:ptCount val="5"/>
                <c:pt idx="0">
                  <c:v>0.39628217387316711</c:v>
                </c:pt>
                <c:pt idx="1">
                  <c:v>0.26628368968677002</c:v>
                </c:pt>
                <c:pt idx="2">
                  <c:v>0.23868399030130721</c:v>
                </c:pt>
                <c:pt idx="3">
                  <c:v>7.3976346775794455E-2</c:v>
                </c:pt>
                <c:pt idx="4">
                  <c:v>2.4773799362965442E-2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4" cy="511731"/>
          </a:xfrm>
          <a:prstGeom prst="rect">
            <a:avLst/>
          </a:prstGeom>
        </p:spPr>
        <p:txBody>
          <a:bodyPr vert="horz" lIns="94770" tIns="47385" rIns="94770" bIns="47385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4" cy="511731"/>
          </a:xfrm>
          <a:prstGeom prst="rect">
            <a:avLst/>
          </a:prstGeom>
        </p:spPr>
        <p:txBody>
          <a:bodyPr vert="horz" lIns="94770" tIns="47385" rIns="94770" bIns="47385" rtlCol="0"/>
          <a:lstStyle>
            <a:lvl1pPr algn="r">
              <a:defRPr sz="1300"/>
            </a:lvl1pPr>
          </a:lstStyle>
          <a:p>
            <a:fld id="{07FA4415-9371-4C77-810B-053847DE38BC}" type="datetimeFigureOut">
              <a:rPr lang="fr-FR" smtClean="0"/>
              <a:pPr/>
              <a:t>21/02/2012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4" cy="511731"/>
          </a:xfrm>
          <a:prstGeom prst="rect">
            <a:avLst/>
          </a:prstGeom>
        </p:spPr>
        <p:txBody>
          <a:bodyPr vert="horz" lIns="94770" tIns="47385" rIns="94770" bIns="47385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4" cy="511731"/>
          </a:xfrm>
          <a:prstGeom prst="rect">
            <a:avLst/>
          </a:prstGeom>
        </p:spPr>
        <p:txBody>
          <a:bodyPr vert="horz" lIns="94770" tIns="47385" rIns="94770" bIns="47385" rtlCol="0" anchor="b"/>
          <a:lstStyle>
            <a:lvl1pPr algn="r">
              <a:defRPr sz="1300"/>
            </a:lvl1pPr>
          </a:lstStyle>
          <a:p>
            <a:fld id="{5AAA83F4-0786-4133-BC81-E93BACBCFBF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70" tIns="47385" rIns="94770" bIns="4738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Lucida Grande" pitchFamily="-32" charset="0"/>
              </a:defRPr>
            </a:lvl1pPr>
          </a:lstStyle>
          <a:p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7" y="1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70" tIns="47385" rIns="94770" bIns="4738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Lucida Grande" pitchFamily="-32" charset="0"/>
              </a:defRPr>
            </a:lvl1pPr>
          </a:lstStyle>
          <a:p>
            <a:endParaRPr lang="fr-F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4" y="4861441"/>
            <a:ext cx="5206154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70" tIns="47385" rIns="94770" bIns="473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883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70" tIns="47385" rIns="94770" bIns="4738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chemeClr val="tx1"/>
                </a:solidFill>
                <a:latin typeface="Lucida Grande" pitchFamily="-32" charset="0"/>
              </a:defRPr>
            </a:lvl1pPr>
          </a:lstStyle>
          <a:p>
            <a:endParaRPr lang="fr-FR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7" y="9722883"/>
            <a:ext cx="3076364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70" tIns="47385" rIns="94770" bIns="4738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solidFill>
                  <a:schemeClr val="tx1"/>
                </a:solidFill>
                <a:latin typeface="Lucida Grande" pitchFamily="-32" charset="0"/>
              </a:defRPr>
            </a:lvl1pPr>
          </a:lstStyle>
          <a:p>
            <a:fld id="{05FD5BD2-1C4D-4F8B-9E28-AAAF23D5B888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32" charset="0"/>
        <a:ea typeface="Geneva" pitchFamily="-3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32" charset="0"/>
        <a:ea typeface="Geneva" pitchFamily="-3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32" charset="0"/>
        <a:ea typeface="Geneva" pitchFamily="-3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32" charset="0"/>
        <a:ea typeface="Geneva" pitchFamily="-3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-32" charset="0"/>
        <a:ea typeface="Geneva" pitchFamily="-3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Garder la distinction au sein du </a:t>
            </a:r>
            <a:r>
              <a:rPr lang="fr-FR" dirty="0" err="1" smtClean="0"/>
              <a:t>périrubain</a:t>
            </a:r>
            <a:r>
              <a:rPr lang="fr-FR" dirty="0" smtClean="0"/>
              <a:t> suivant présence ou non d’une gare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Garder la distinction au sein du </a:t>
            </a:r>
            <a:r>
              <a:rPr lang="fr-FR" dirty="0" err="1" smtClean="0"/>
              <a:t>périrubain</a:t>
            </a:r>
            <a:r>
              <a:rPr lang="fr-FR" dirty="0" smtClean="0"/>
              <a:t> suivant présence ou non d’une gare 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D5BD2-1C4D-4F8B-9E28-AAAF23D5B88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CD092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CD092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Jérôme BARATIER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D8F1-8BD3-4D91-A68E-0A885D638EB1}" type="slidenum">
              <a:rPr lang="de-DE" smtClean="0"/>
              <a:pPr/>
              <a:t>‹N°›</a:t>
            </a:fld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800" y="553620"/>
            <a:ext cx="6073387" cy="360001"/>
          </a:xfr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18" name="Espace réservé de la date 1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de-DE"/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table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1522412" y="923702"/>
            <a:ext cx="3964393" cy="2678848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2" name="Espace réservé du texte 14"/>
          <p:cNvSpPr>
            <a:spLocks noGrp="1"/>
          </p:cNvSpPr>
          <p:nvPr>
            <p:ph type="body" sz="quarter" idx="19" hasCustomPrompt="1"/>
          </p:nvPr>
        </p:nvSpPr>
        <p:spPr>
          <a:xfrm>
            <a:off x="5486805" y="3371623"/>
            <a:ext cx="3632753" cy="230926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7" name="Espace réservé du tableau 16"/>
          <p:cNvSpPr>
            <a:spLocks noGrp="1"/>
          </p:cNvSpPr>
          <p:nvPr>
            <p:ph type="tbl" sz="quarter" idx="25" hasCustomPrompt="1"/>
          </p:nvPr>
        </p:nvSpPr>
        <p:spPr>
          <a:xfrm>
            <a:off x="5486414" y="923701"/>
            <a:ext cx="3633144" cy="2432851"/>
          </a:xfrm>
        </p:spPr>
        <p:txBody>
          <a:bodyPr/>
          <a:lstStyle/>
          <a:p>
            <a:r>
              <a:rPr lang="fr-FR" dirty="0" smtClean="0"/>
              <a:t>   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005FA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005FA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2" name="Espace réservé du texte 10"/>
          <p:cNvSpPr>
            <a:spLocks noGrp="1"/>
          </p:cNvSpPr>
          <p:nvPr>
            <p:ph type="body" sz="quarter" idx="26"/>
          </p:nvPr>
        </p:nvSpPr>
        <p:spPr>
          <a:xfrm>
            <a:off x="1522412" y="3611640"/>
            <a:ext cx="3964393" cy="2678848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23" name="Espace réservé du texte 14"/>
          <p:cNvSpPr>
            <a:spLocks noGrp="1"/>
          </p:cNvSpPr>
          <p:nvPr>
            <p:ph type="body" sz="quarter" idx="27" hasCustomPrompt="1"/>
          </p:nvPr>
        </p:nvSpPr>
        <p:spPr>
          <a:xfrm>
            <a:off x="5486805" y="6059561"/>
            <a:ext cx="3632753" cy="230926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24" name="Espace réservé du tableau 16"/>
          <p:cNvSpPr>
            <a:spLocks noGrp="1"/>
          </p:cNvSpPr>
          <p:nvPr>
            <p:ph type="tbl" sz="quarter" idx="28" hasCustomPrompt="1"/>
          </p:nvPr>
        </p:nvSpPr>
        <p:spPr>
          <a:xfrm>
            <a:off x="5486414" y="3611639"/>
            <a:ext cx="3633144" cy="2432851"/>
          </a:xfrm>
        </p:spPr>
        <p:txBody>
          <a:bodyPr/>
          <a:lstStyle/>
          <a:p>
            <a:r>
              <a:rPr lang="fr-FR" dirty="0" smtClean="0"/>
              <a:t>    </a:t>
            </a:r>
            <a:endParaRPr lang="fr-FR" dirty="0"/>
          </a:p>
        </p:txBody>
      </p:sp>
    </p:spTree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smtClean="0"/>
              <a:t>Cliquez et modifiez couverture</a:t>
            </a:r>
            <a:endParaRPr lang="fr-FR" dirty="0"/>
          </a:p>
        </p:txBody>
      </p:sp>
    </p:spTree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D6D42B-F4AD-4B2B-8027-35AF43ECBDED}" type="slidenum">
              <a:rPr lang="fr-FR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Jérôme BARATIER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CD092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800" y="923701"/>
            <a:ext cx="7621199" cy="5334859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CD092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ubtitle 2"/>
          <p:cNvSpPr>
            <a:spLocks noGrp="1"/>
          </p:cNvSpPr>
          <p:nvPr>
            <p:ph type="subTitle" idx="13"/>
          </p:nvPr>
        </p:nvSpPr>
        <p:spPr>
          <a:xfrm>
            <a:off x="1522800" y="563701"/>
            <a:ext cx="6073387" cy="349920"/>
          </a:xfrm>
          <a:noFill/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CD092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800" y="923701"/>
            <a:ext cx="3753202" cy="5355974"/>
          </a:xfrm>
          <a:ln>
            <a:solidFill>
              <a:srgbClr val="3B3D3C"/>
            </a:solidFill>
          </a:ln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89200" y="923701"/>
            <a:ext cx="3754800" cy="5355974"/>
          </a:xfrm>
          <a:ln>
            <a:solidFill>
              <a:srgbClr val="3B3D3C"/>
            </a:solidFill>
          </a:ln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73195-E8E6-4F1D-8F2A-A8029939C9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CD092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F6BC1C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521900" y="923701"/>
            <a:ext cx="7622100" cy="5315656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>
            <a:lvl1pPr>
              <a:buNone/>
              <a:defRPr/>
            </a:lvl1pPr>
          </a:lstStyle>
          <a:p>
            <a:r>
              <a:rPr lang="fr-FR" smtClean="0"/>
              <a:t>Cliquez sur l'icône pour ajouter une image</a:t>
            </a:r>
            <a:endParaRPr dirty="0"/>
          </a:p>
        </p:txBody>
      </p: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14" name="Titr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F6BC1C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1522800" y="923702"/>
            <a:ext cx="3849206" cy="5229254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>
            <a:lvl1pPr>
              <a:buNone/>
              <a:defRPr baseline="0"/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5"/>
          </p:nvPr>
        </p:nvSpPr>
        <p:spPr>
          <a:xfrm>
            <a:off x="5372006" y="923702"/>
            <a:ext cx="3785631" cy="5229254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>
            <a:lvl1pPr marL="454025" marR="0" indent="-4540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2" name="Espace réservé du texte 14"/>
          <p:cNvSpPr>
            <a:spLocks noGrp="1"/>
          </p:cNvSpPr>
          <p:nvPr>
            <p:ph type="body" sz="quarter" idx="18" hasCustomPrompt="1"/>
          </p:nvPr>
        </p:nvSpPr>
        <p:spPr>
          <a:xfrm>
            <a:off x="1522800" y="6152956"/>
            <a:ext cx="3849695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20" hasCustomPrompt="1"/>
          </p:nvPr>
        </p:nvSpPr>
        <p:spPr>
          <a:xfrm>
            <a:off x="5387840" y="6152956"/>
            <a:ext cx="3769797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F6BC1C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F6BC1C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atr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F6BC1C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13"/>
          </p:nvPr>
        </p:nvSpPr>
        <p:spPr>
          <a:xfrm>
            <a:off x="1522800" y="923702"/>
            <a:ext cx="3796335" cy="2392532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9" name="Espace réservé pour une image  7"/>
          <p:cNvSpPr>
            <a:spLocks noGrp="1"/>
          </p:cNvSpPr>
          <p:nvPr>
            <p:ph type="pic" sz="quarter" idx="14"/>
          </p:nvPr>
        </p:nvSpPr>
        <p:spPr>
          <a:xfrm>
            <a:off x="5317294" y="923702"/>
            <a:ext cx="3810035" cy="2392532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7" hasCustomPrompt="1"/>
          </p:nvPr>
        </p:nvSpPr>
        <p:spPr>
          <a:xfrm>
            <a:off x="1520148" y="3338795"/>
            <a:ext cx="3797146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7" name="Espace réservé du texte 14"/>
          <p:cNvSpPr>
            <a:spLocks noGrp="1"/>
          </p:cNvSpPr>
          <p:nvPr>
            <p:ph type="body" sz="quarter" idx="19" hasCustomPrompt="1"/>
          </p:nvPr>
        </p:nvSpPr>
        <p:spPr>
          <a:xfrm>
            <a:off x="5317294" y="3338795"/>
            <a:ext cx="3807382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F6BC1C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Espace réservé pour une image  7"/>
          <p:cNvSpPr>
            <a:spLocks noGrp="1"/>
          </p:cNvSpPr>
          <p:nvPr>
            <p:ph type="pic" sz="quarter" idx="20"/>
          </p:nvPr>
        </p:nvSpPr>
        <p:spPr>
          <a:xfrm>
            <a:off x="1526652" y="3711147"/>
            <a:ext cx="3796335" cy="2392532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  7"/>
          <p:cNvSpPr>
            <a:spLocks noGrp="1"/>
          </p:cNvSpPr>
          <p:nvPr>
            <p:ph type="pic" sz="quarter" idx="21"/>
          </p:nvPr>
        </p:nvSpPr>
        <p:spPr>
          <a:xfrm>
            <a:off x="5321146" y="3711147"/>
            <a:ext cx="3810035" cy="2392532"/>
          </a:xfrm>
          <a:ln>
            <a:solidFill>
              <a:srgbClr val="3B3D3C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27" name="Espace réservé du texte 14"/>
          <p:cNvSpPr>
            <a:spLocks noGrp="1"/>
          </p:cNvSpPr>
          <p:nvPr>
            <p:ph type="body" sz="quarter" idx="22" hasCustomPrompt="1"/>
          </p:nvPr>
        </p:nvSpPr>
        <p:spPr>
          <a:xfrm>
            <a:off x="1524000" y="6126240"/>
            <a:ext cx="3797146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28" name="Espace réservé du texte 14"/>
          <p:cNvSpPr>
            <a:spLocks noGrp="1"/>
          </p:cNvSpPr>
          <p:nvPr>
            <p:ph type="body" sz="quarter" idx="23" hasCustomPrompt="1"/>
          </p:nvPr>
        </p:nvSpPr>
        <p:spPr>
          <a:xfrm>
            <a:off x="5321146" y="6126240"/>
            <a:ext cx="3807382" cy="230925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</p:spTree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005FA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8" name="Espace réservé du graphique 7"/>
          <p:cNvSpPr>
            <a:spLocks noGrp="1"/>
          </p:cNvSpPr>
          <p:nvPr>
            <p:ph type="chart" sz="quarter" idx="13"/>
          </p:nvPr>
        </p:nvSpPr>
        <p:spPr>
          <a:xfrm>
            <a:off x="5372006" y="923701"/>
            <a:ext cx="3747387" cy="5137352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 dirty="0"/>
          </a:p>
        </p:txBody>
      </p:sp>
      <p:sp>
        <p:nvSpPr>
          <p:cNvPr id="9" name="Espace réservé du texte 14"/>
          <p:cNvSpPr>
            <a:spLocks noGrp="1"/>
          </p:cNvSpPr>
          <p:nvPr>
            <p:ph type="body" sz="quarter" idx="19" hasCustomPrompt="1"/>
          </p:nvPr>
        </p:nvSpPr>
        <p:spPr>
          <a:xfrm>
            <a:off x="5372006" y="6061053"/>
            <a:ext cx="3747387" cy="240547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0"/>
          </p:nvPr>
        </p:nvSpPr>
        <p:spPr>
          <a:xfrm>
            <a:off x="1522412" y="923702"/>
            <a:ext cx="3849594" cy="5377898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005FA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6" name="Espace réservé du graphique 7"/>
          <p:cNvSpPr>
            <a:spLocks noGrp="1"/>
          </p:cNvSpPr>
          <p:nvPr>
            <p:ph type="chart" sz="quarter" idx="13"/>
          </p:nvPr>
        </p:nvSpPr>
        <p:spPr>
          <a:xfrm>
            <a:off x="5552490" y="923701"/>
            <a:ext cx="3566903" cy="2505655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1522413" y="923701"/>
            <a:ext cx="4030108" cy="2746202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2" name="Espace réservé du texte 14"/>
          <p:cNvSpPr>
            <a:spLocks noGrp="1"/>
          </p:cNvSpPr>
          <p:nvPr>
            <p:ph type="body" sz="quarter" idx="19" hasCustomPrompt="1"/>
          </p:nvPr>
        </p:nvSpPr>
        <p:spPr>
          <a:xfrm>
            <a:off x="5552490" y="3439436"/>
            <a:ext cx="3566903" cy="240547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23"/>
          </p:nvPr>
        </p:nvSpPr>
        <p:spPr>
          <a:xfrm>
            <a:off x="1522413" y="3676932"/>
            <a:ext cx="4030108" cy="2757110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005FA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005FA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Espace réservé du graphique 7"/>
          <p:cNvSpPr>
            <a:spLocks noGrp="1"/>
          </p:cNvSpPr>
          <p:nvPr>
            <p:ph type="chart" sz="quarter" idx="24"/>
          </p:nvPr>
        </p:nvSpPr>
        <p:spPr>
          <a:xfrm>
            <a:off x="5552521" y="3687840"/>
            <a:ext cx="3566903" cy="2505655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 dirty="0"/>
          </a:p>
        </p:txBody>
      </p:sp>
      <p:sp>
        <p:nvSpPr>
          <p:cNvPr id="20" name="Espace réservé du texte 14"/>
          <p:cNvSpPr>
            <a:spLocks noGrp="1"/>
          </p:cNvSpPr>
          <p:nvPr>
            <p:ph type="body" sz="quarter" idx="25" hasCustomPrompt="1"/>
          </p:nvPr>
        </p:nvSpPr>
        <p:spPr>
          <a:xfrm>
            <a:off x="5552521" y="6193495"/>
            <a:ext cx="3566903" cy="240547"/>
          </a:xfrm>
        </p:spPr>
        <p:txBody>
          <a:bodyPr>
            <a:noAutofit/>
          </a:bodyPr>
          <a:lstStyle>
            <a:lvl1pPr algn="ctr">
              <a:defRPr sz="1000"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texte du masque</a:t>
            </a:r>
          </a:p>
        </p:txBody>
      </p:sp>
    </p:spTree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/>
              <a:t>Mars  2007</a:t>
            </a:r>
            <a:endParaRPr lang="fr-FR"/>
          </a:p>
        </p:txBody>
      </p:sp>
      <p:sp>
        <p:nvSpPr>
          <p:cNvPr id="8" name="Espace réservé du tableau 7"/>
          <p:cNvSpPr>
            <a:spLocks noGrp="1"/>
          </p:cNvSpPr>
          <p:nvPr>
            <p:ph type="tbl" sz="quarter" idx="13"/>
          </p:nvPr>
        </p:nvSpPr>
        <p:spPr>
          <a:xfrm>
            <a:off x="1522412" y="923702"/>
            <a:ext cx="7621588" cy="2848480"/>
          </a:xfrm>
        </p:spPr>
        <p:txBody>
          <a:bodyPr/>
          <a:lstStyle/>
          <a:p>
            <a:r>
              <a:rPr lang="fr-FR" smtClean="0"/>
              <a:t>Cliquez sur l'icône pour ajouter un tableau</a:t>
            </a:r>
            <a:endParaRPr lang="fr-FR"/>
          </a:p>
        </p:txBody>
      </p:sp>
      <p:sp>
        <p:nvSpPr>
          <p:cNvPr id="9" name="Espace réservé du texte 10"/>
          <p:cNvSpPr>
            <a:spLocks noGrp="1"/>
          </p:cNvSpPr>
          <p:nvPr>
            <p:ph type="body" sz="quarter" idx="20"/>
          </p:nvPr>
        </p:nvSpPr>
        <p:spPr>
          <a:xfrm>
            <a:off x="1522412" y="3781803"/>
            <a:ext cx="7621588" cy="2588590"/>
          </a:xfrm>
        </p:spPr>
        <p:txBody>
          <a:bodyPr>
            <a:normAutofit/>
          </a:bodyPr>
          <a:lstStyle>
            <a:lvl1pPr>
              <a:defRPr sz="1200">
                <a:latin typeface="Arial"/>
                <a:cs typeface="Arial"/>
              </a:defRPr>
            </a:lvl1pPr>
            <a:lvl2pPr>
              <a:defRPr sz="1000">
                <a:latin typeface="Arial"/>
                <a:cs typeface="Arial"/>
              </a:defRPr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3073" y="6497760"/>
            <a:ext cx="8750926" cy="359999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  <a:alpha val="0"/>
                </a:schemeClr>
              </a:gs>
              <a:gs pos="40000">
                <a:srgbClr val="005FA0"/>
              </a:gs>
              <a:gs pos="50000">
                <a:srgbClr val="3B3D3C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93073" y="563701"/>
            <a:ext cx="8750927" cy="360000"/>
          </a:xfrm>
          <a:prstGeom prst="rect">
            <a:avLst/>
          </a:prstGeom>
          <a:gradFill flip="none" rotWithShape="1">
            <a:gsLst>
              <a:gs pos="82000">
                <a:schemeClr val="bg1">
                  <a:lumMod val="85000"/>
                </a:schemeClr>
              </a:gs>
              <a:gs pos="40000">
                <a:srgbClr val="005FA0"/>
              </a:gs>
              <a:gs pos="50000">
                <a:srgbClr val="3B3D3C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522800" y="563701"/>
            <a:ext cx="6073387" cy="34992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60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Cliquez pour modifier le style des sous-titres du masque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" y="0"/>
            <a:ext cx="1522798" cy="6857760"/>
          </a:xfrm>
          <a:prstGeom prst="rect">
            <a:avLst/>
          </a:prstGeom>
          <a:gradFill>
            <a:gsLst>
              <a:gs pos="23000">
                <a:srgbClr val="CD0920"/>
              </a:gs>
              <a:gs pos="100000">
                <a:schemeClr val="bg1"/>
              </a:gs>
              <a:gs pos="27000">
                <a:srgbClr val="3B3D3C"/>
              </a:gs>
              <a:gs pos="25000">
                <a:schemeClr val="bg1">
                  <a:lumMod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403152" y="0"/>
            <a:ext cx="8740848" cy="927335"/>
          </a:xfrm>
          <a:prstGeom prst="rect">
            <a:avLst/>
          </a:prstGeom>
          <a:solidFill>
            <a:srgbClr val="3B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800" y="927334"/>
            <a:ext cx="7621199" cy="542718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800" y="6497760"/>
            <a:ext cx="6073387" cy="360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rgbClr val="3B3D3C"/>
                </a:solidFill>
                <a:latin typeface="Arial Unicode MS"/>
                <a:cs typeface="Arial Unicode MS"/>
              </a:defRPr>
            </a:lvl1pPr>
          </a:lstStyle>
          <a:p>
            <a:r>
              <a:rPr lang="fr-FR" smtClean="0"/>
              <a:t>Jérôme BARATIER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defRPr>
            </a:lvl1pPr>
          </a:lstStyle>
          <a:p>
            <a:fld id="{3339201A-A034-4A92-A196-71790751037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800" y="0"/>
            <a:ext cx="6073387" cy="50323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342091" y="1432800"/>
            <a:ext cx="3045600" cy="18000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defRPr>
            </a:lvl1pPr>
          </a:lstStyle>
          <a:p>
            <a:r>
              <a:rPr lang="fr-FR" smtClean="0"/>
              <a:t>Mars  2007</a:t>
            </a:r>
            <a:endParaRPr lang="fr-FR"/>
          </a:p>
        </p:txBody>
      </p:sp>
      <p:pic>
        <p:nvPicPr>
          <p:cNvPr id="14" name="Picture 10" descr="LOGO ATU BON 13-11-200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2742" b="-1222"/>
          <a:stretch>
            <a:fillRect/>
          </a:stretch>
        </p:blipFill>
        <p:spPr bwMode="auto">
          <a:xfrm>
            <a:off x="7596187" y="6354523"/>
            <a:ext cx="154781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Arial Bold"/>
          <a:ea typeface="+mj-ea"/>
          <a:cs typeface="Arial Bold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7E4B4-6098-4F8C-8C9E-E1FBF44D91E6}" type="slidenum">
              <a:rPr lang="fr-FR"/>
              <a:pPr/>
              <a:t>1</a:t>
            </a:fld>
            <a:endParaRPr lang="fr-FR" dirty="0"/>
          </a:p>
        </p:txBody>
      </p:sp>
      <p:sp>
        <p:nvSpPr>
          <p:cNvPr id="4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dirty="0" smtClean="0"/>
              <a:t>21 février 2012</a:t>
            </a:r>
            <a:endParaRPr lang="fr-FR" dirty="0"/>
          </a:p>
        </p:txBody>
      </p:sp>
      <p:sp>
        <p:nvSpPr>
          <p:cNvPr id="5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611560" y="44624"/>
            <a:ext cx="8280920" cy="808906"/>
          </a:xfrm>
        </p:spPr>
        <p:txBody>
          <a:bodyPr/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Observatoire de l’habitat, du foncier et des modes de vie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Espace réservé du pied de page 5"/>
          <p:cNvSpPr txBox="1">
            <a:spLocks/>
          </p:cNvSpPr>
          <p:nvPr/>
        </p:nvSpPr>
        <p:spPr bwMode="auto">
          <a:xfrm>
            <a:off x="395536" y="6525344"/>
            <a:ext cx="6840760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i="1" dirty="0" smtClean="0">
                <a:solidFill>
                  <a:schemeClr val="accent1"/>
                </a:solidFill>
              </a:rPr>
              <a:t>Décrochage entre évolution démographique et croissance des logements</a:t>
            </a:r>
            <a:endParaRPr kumimoji="0" lang="fr-FR" sz="1500" b="1" i="1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pic>
        <p:nvPicPr>
          <p:cNvPr id="36866" name="Picture 2" descr="http://www.atu37.org/blog/wp-content/uploads/2012/02/logo-mard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5715000" cy="162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395536" y="908720"/>
            <a:ext cx="8748464" cy="547260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III. Caractéristiques démographiques du territoire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10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95536" y="110558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Le périurbain … 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83568" y="1864276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Part dans la croissance démographique sur 1999-2008</a:t>
            </a:r>
            <a:endParaRPr lang="fr-FR" sz="1200" b="1" i="1" dirty="0"/>
          </a:p>
        </p:txBody>
      </p:sp>
      <p:sp>
        <p:nvSpPr>
          <p:cNvPr id="17" name="Rectangle 16"/>
          <p:cNvSpPr/>
          <p:nvPr/>
        </p:nvSpPr>
        <p:spPr>
          <a:xfrm>
            <a:off x="8460432" y="5085184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779912" y="184482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Part du nombre d’habitants en 2008</a:t>
            </a:r>
            <a:endParaRPr lang="fr-FR" sz="1200" b="1" i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6516216" y="184482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Logements commencés entre 1999 et 2008</a:t>
            </a:r>
            <a:endParaRPr lang="fr-FR" sz="1200" b="1" i="1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 l="23676" t="5136" r="45406" b="5321"/>
          <a:stretch>
            <a:fillRect/>
          </a:stretch>
        </p:blipFill>
        <p:spPr bwMode="auto">
          <a:xfrm>
            <a:off x="6372472" y="2420888"/>
            <a:ext cx="2448000" cy="255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24756" t="9021" r="24756" b="9211"/>
          <a:stretch>
            <a:fillRect/>
          </a:stretch>
        </p:blipFill>
        <p:spPr bwMode="auto">
          <a:xfrm>
            <a:off x="3491880" y="2492896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 l="24727" t="9021" r="24726" b="9211"/>
          <a:stretch>
            <a:fillRect/>
          </a:stretch>
        </p:blipFill>
        <p:spPr bwMode="auto">
          <a:xfrm>
            <a:off x="683848" y="2512348"/>
            <a:ext cx="252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ZoneTexte 30"/>
          <p:cNvSpPr txBox="1"/>
          <p:nvPr/>
        </p:nvSpPr>
        <p:spPr>
          <a:xfrm>
            <a:off x="755576" y="5288141"/>
            <a:ext cx="252028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700" dirty="0" smtClean="0">
                <a:solidFill>
                  <a:schemeClr val="accent3"/>
                </a:solidFill>
              </a:rPr>
              <a:t>a accueilli plus de la moitié de la croissance démographique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3780192" y="5373216"/>
            <a:ext cx="23762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700" dirty="0" smtClean="0">
                <a:solidFill>
                  <a:schemeClr val="accent3"/>
                </a:solidFill>
              </a:rPr>
              <a:t>concentre un quart </a:t>
            </a:r>
          </a:p>
          <a:p>
            <a:pPr>
              <a:spcBef>
                <a:spcPts val="0"/>
              </a:spcBef>
            </a:pPr>
            <a:r>
              <a:rPr lang="fr-FR" sz="1700" dirty="0" smtClean="0">
                <a:solidFill>
                  <a:schemeClr val="accent3"/>
                </a:solidFill>
              </a:rPr>
              <a:t>de la population 2008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6660232" y="5373216"/>
            <a:ext cx="23042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700" dirty="0" smtClean="0">
                <a:solidFill>
                  <a:schemeClr val="accent3"/>
                </a:solidFill>
              </a:rPr>
              <a:t>abrite 29% des constructions neuves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POUR_1_LGT.jpg"/>
          <p:cNvPicPr>
            <a:picLocks noChangeAspect="1"/>
          </p:cNvPicPr>
          <p:nvPr/>
        </p:nvPicPr>
        <p:blipFill>
          <a:blip r:embed="rId3" cstate="print"/>
          <a:srcRect l="29525" t="3261" r="11413" b="4374"/>
          <a:stretch>
            <a:fillRect/>
          </a:stretch>
        </p:blipFill>
        <p:spPr>
          <a:xfrm>
            <a:off x="4174128" y="908720"/>
            <a:ext cx="4969872" cy="5499992"/>
          </a:xfrm>
          <a:prstGeom prst="rect">
            <a:avLst/>
          </a:prstGeom>
        </p:spPr>
      </p:pic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III. Caractéristiques démographiques du territoire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11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27584" y="984791"/>
            <a:ext cx="417646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200" b="1" dirty="0" smtClean="0">
                <a:solidFill>
                  <a:schemeClr val="accent3"/>
                </a:solidFill>
              </a:rPr>
              <a:t>Décrochage</a:t>
            </a:r>
          </a:p>
          <a:p>
            <a:r>
              <a:rPr lang="fr-FR" sz="2200" dirty="0" smtClean="0">
                <a:solidFill>
                  <a:schemeClr val="accent3"/>
                </a:solidFill>
              </a:rPr>
              <a:t>entre évolution démographique</a:t>
            </a:r>
          </a:p>
          <a:p>
            <a:r>
              <a:rPr lang="fr-FR" sz="2200" dirty="0" smtClean="0">
                <a:solidFill>
                  <a:schemeClr val="accent3"/>
                </a:solidFill>
              </a:rPr>
              <a:t>et croissance des logements</a:t>
            </a:r>
          </a:p>
          <a:p>
            <a:pPr>
              <a:spcBef>
                <a:spcPts val="1200"/>
              </a:spcBef>
            </a:pPr>
            <a:r>
              <a:rPr lang="fr-FR" sz="1400" i="1" dirty="0" smtClean="0">
                <a:solidFill>
                  <a:schemeClr val="accent3"/>
                </a:solidFill>
              </a:rPr>
              <a:t>analyse sur 1999-2008</a:t>
            </a:r>
            <a:endParaRPr lang="fr-FR" sz="1400" i="1" dirty="0">
              <a:solidFill>
                <a:schemeClr val="accent3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83568" y="2492896"/>
            <a:ext cx="381642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A l'échelle du SCoT</a:t>
            </a:r>
            <a:r>
              <a:rPr lang="fr-FR" sz="1600" b="1" dirty="0" smtClean="0"/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Croissance démographique : 4%.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Evolution des résidences principales : 12%.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Soit 1 nouveau logement pour 0,9 habitant supplémentaire ;      1 pour 0,4 dans le cœur métropolitain.</a:t>
            </a:r>
          </a:p>
        </p:txBody>
      </p:sp>
      <p:pic>
        <p:nvPicPr>
          <p:cNvPr id="17" name="Image 16" descr="POUR_1_LGT.jpg"/>
          <p:cNvPicPr>
            <a:picLocks noChangeAspect="1"/>
          </p:cNvPicPr>
          <p:nvPr/>
        </p:nvPicPr>
        <p:blipFill>
          <a:blip r:embed="rId4" cstate="print"/>
          <a:srcRect l="29525" t="78581" r="49501" b="6220"/>
          <a:stretch>
            <a:fillRect/>
          </a:stretch>
        </p:blipFill>
        <p:spPr>
          <a:xfrm>
            <a:off x="2195736" y="5013176"/>
            <a:ext cx="2808312" cy="14401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004048" y="5445224"/>
            <a:ext cx="1008112" cy="864096"/>
          </a:xfrm>
          <a:prstGeom prst="rect">
            <a:avLst/>
          </a:prstGeom>
          <a:solidFill>
            <a:schemeClr val="bg1"/>
          </a:solidFill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IV. </a:t>
            </a:r>
            <a:r>
              <a:rPr lang="fr-FR" cap="all" dirty="0" smtClean="0"/>
              <a:t>é</a:t>
            </a:r>
            <a:r>
              <a:rPr lang="fr-FR" dirty="0" smtClean="0"/>
              <a:t>volution de la taille des ménages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12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83568" y="1124744"/>
            <a:ext cx="78488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accent3"/>
                </a:solidFill>
              </a:rPr>
              <a:t>Réduction de la taille des ménages</a:t>
            </a:r>
            <a:endParaRPr lang="fr-FR" sz="2000" dirty="0">
              <a:solidFill>
                <a:schemeClr val="accent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187625" y="1556792"/>
            <a:ext cx="7416823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A l'échelle du SCoT</a:t>
            </a:r>
            <a:r>
              <a:rPr lang="fr-FR" sz="1600" b="1" dirty="0" smtClean="0"/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Baisse d'un tiers sur les 40 dernières années.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2,11 personnes par ménage en 2008.</a:t>
            </a:r>
          </a:p>
          <a:p>
            <a:pPr>
              <a:spcBef>
                <a:spcPts val="1800"/>
              </a:spcBef>
            </a:pPr>
            <a:r>
              <a:rPr lang="fr-FR" sz="1600" b="1" u="sng" dirty="0" smtClean="0"/>
              <a:t>Spécificités territoriales</a:t>
            </a:r>
            <a:r>
              <a:rPr lang="fr-FR" sz="1600" b="1" dirty="0" smtClean="0"/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Taille d'autant plus faible qu'on se rapproche du cœur de l’agglomération.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1968-2008 : les pôles relais évoluent de caractéristiques périurbaines vers un statut plus urbain.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2574032" y="3995905"/>
          <a:ext cx="5310336" cy="1881367"/>
        </p:xfrm>
        <a:graphic>
          <a:graphicData uri="http://schemas.openxmlformats.org/drawingml/2006/table">
            <a:tbl>
              <a:tblPr/>
              <a:tblGrid>
                <a:gridCol w="2271288"/>
                <a:gridCol w="1358006"/>
                <a:gridCol w="1681042"/>
              </a:tblGrid>
              <a:tr h="431626">
                <a:tc>
                  <a:txBody>
                    <a:bodyPr/>
                    <a:lstStyle/>
                    <a:p>
                      <a:pPr algn="l" fontAlgn="ctr"/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Evolution 1968-2008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260976">
                <a:tc>
                  <a:txBody>
                    <a:bodyPr/>
                    <a:lstStyle/>
                    <a:p>
                      <a:pPr algn="l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Tours</a:t>
                      </a: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1,80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- 37</a:t>
                      </a:r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51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Reste </a:t>
                      </a:r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du cœur métropolitain</a:t>
                      </a:r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2,16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- 36</a:t>
                      </a:r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19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Pôles relais</a:t>
                      </a: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2,53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- 24</a:t>
                      </a:r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Périurbain</a:t>
                      </a:r>
                      <a:endParaRPr lang="fr-FR" sz="13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2,57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- 19</a:t>
                      </a:r>
                      <a:r>
                        <a:rPr lang="fr-FR" sz="13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300" b="1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SCoT</a:t>
                      </a: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2,11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300" b="1" i="1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- 31</a:t>
                      </a:r>
                      <a:r>
                        <a:rPr lang="fr-FR" sz="1300" b="1" i="1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2862064" y="3976899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/>
              <a:t>Nombre de personnes par ménage</a:t>
            </a:r>
            <a:endParaRPr lang="fr-FR" sz="1200" b="1" i="1" dirty="0"/>
          </a:p>
        </p:txBody>
      </p:sp>
      <p:sp>
        <p:nvSpPr>
          <p:cNvPr id="11" name="Flèche droite 10"/>
          <p:cNvSpPr/>
          <p:nvPr/>
        </p:nvSpPr>
        <p:spPr>
          <a:xfrm>
            <a:off x="1763688" y="6093296"/>
            <a:ext cx="432048" cy="288032"/>
          </a:xfrm>
          <a:prstGeom prst="right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 baseline="0">
              <a:solidFill>
                <a:prstClr val="white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339752" y="6021288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>
                <a:solidFill>
                  <a:schemeClr val="accent3"/>
                </a:solidFill>
              </a:rPr>
              <a:t>Desserrement des ménages</a:t>
            </a:r>
            <a:endParaRPr lang="fr-FR" sz="2000" b="1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IV. </a:t>
            </a:r>
            <a:r>
              <a:rPr lang="fr-FR" cap="all" dirty="0" smtClean="0"/>
              <a:t>é</a:t>
            </a:r>
            <a:r>
              <a:rPr lang="fr-FR" dirty="0" smtClean="0"/>
              <a:t>volution de la taille des ménages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fr-FR" sz="1200" b="1" i="1" baseline="0" dirty="0" smtClean="0">
                <a:solidFill>
                  <a:prstClr val="white"/>
                </a:solidFill>
                <a:latin typeface="Arial MT" pitchFamily="-32" charset="0"/>
              </a:rPr>
              <a:t>Observatoire de l'habitat, du foncier et des modes de vie</a:t>
            </a:r>
            <a:endParaRPr lang="fr-FR" sz="1200" b="1" i="1" baseline="0" dirty="0" smtClean="0">
              <a:solidFill>
                <a:prstClr val="white"/>
              </a:solidFill>
              <a:latin typeface="Arial MT" pitchFamily="-32" charset="0"/>
              <a:ea typeface="Geneva" pitchFamily="-32" charset="-128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F737E4B4-6098-4F8C-8C9E-E1FBF44D91E6}" type="slidenum">
              <a:rPr lang="fr-FR" sz="1000" b="1" baseline="0" smtClean="0">
                <a:solidFill>
                  <a:prstClr val="white">
                    <a:lumMod val="85000"/>
                  </a:prstClr>
                </a:solidFill>
                <a:latin typeface="Arial Unicode MS"/>
                <a:cs typeface="Arial Unicode MS"/>
              </a:rPr>
              <a:pPr algn="ctr">
                <a:defRPr/>
              </a:pPr>
              <a:t>13</a:t>
            </a:fld>
            <a:endParaRPr lang="fr-FR" sz="1000" b="1" baseline="0" dirty="0">
              <a:solidFill>
                <a:prstClr val="white">
                  <a:lumMod val="85000"/>
                </a:prst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rgbClr val="EAE7E4"/>
                </a:solidFill>
              </a:rPr>
              <a:t>Source : INSEE.</a:t>
            </a:r>
            <a:endParaRPr lang="fr-FR" sz="900" i="1" dirty="0">
              <a:solidFill>
                <a:srgbClr val="EAE7E4"/>
              </a:solidFill>
            </a:endParaRPr>
          </a:p>
        </p:txBody>
      </p:sp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4788024" y="2619392"/>
          <a:ext cx="4032448" cy="792000"/>
        </p:xfrm>
        <a:graphic>
          <a:graphicData uri="http://schemas.openxmlformats.org/drawingml/2006/table">
            <a:tbl>
              <a:tblPr/>
              <a:tblGrid>
                <a:gridCol w="741378"/>
                <a:gridCol w="770790"/>
                <a:gridCol w="864096"/>
                <a:gridCol w="936104"/>
                <a:gridCol w="720080"/>
              </a:tblGrid>
              <a:tr h="432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 personne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Couple sans </a:t>
                      </a: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enfants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Couple avec enfant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Famille </a:t>
                      </a:r>
                      <a:r>
                        <a:rPr lang="fr-FR" sz="11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mono-parentale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Autre sans famille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76,8%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29,3%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70C0"/>
                          </a:solidFill>
                          <a:latin typeface="Calibri"/>
                        </a:rPr>
                        <a:t>-22,2%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9,2%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6,9%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4644008" y="2331360"/>
            <a:ext cx="43204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i="1" baseline="0" dirty="0" smtClean="0">
                <a:solidFill>
                  <a:srgbClr val="8C8073"/>
                </a:solidFill>
                <a:latin typeface="Arial MT" pitchFamily="-32" charset="0"/>
              </a:rPr>
              <a:t>Part dans la croissance démographique du SCoT sur 1999-2008</a:t>
            </a:r>
            <a:endParaRPr lang="fr-FR" sz="1050" b="1" i="1" baseline="0" dirty="0">
              <a:solidFill>
                <a:srgbClr val="8C8073"/>
              </a:solidFill>
              <a:latin typeface="Arial MT" pitchFamily="-32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95536" y="128324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aseline="0" dirty="0" smtClean="0">
                <a:solidFill>
                  <a:srgbClr val="FFBA00"/>
                </a:solidFill>
                <a:latin typeface="Arial MT" pitchFamily="-32" charset="0"/>
              </a:rPr>
              <a:t>Croissance démographique portée par les petits ménages sur 1999-2008</a:t>
            </a:r>
            <a:endParaRPr lang="fr-FR" sz="2000" baseline="0" dirty="0">
              <a:solidFill>
                <a:srgbClr val="FFBA00"/>
              </a:solidFill>
              <a:latin typeface="Arial MT" pitchFamily="-32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1187625" y="4209288"/>
            <a:ext cx="734481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baseline="0" dirty="0" smtClean="0">
                <a:solidFill>
                  <a:srgbClr val="8C8073"/>
                </a:solidFill>
                <a:latin typeface="Arial MT" pitchFamily="-32" charset="0"/>
              </a:rPr>
              <a:t>Départ des couples avec enfants</a:t>
            </a:r>
            <a:r>
              <a:rPr lang="fr-FR" sz="1600" b="1" baseline="0" dirty="0" smtClean="0">
                <a:solidFill>
                  <a:srgbClr val="8C8073"/>
                </a:solidFill>
                <a:latin typeface="Arial MT" pitchFamily="-32" charset="0"/>
              </a:rPr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Le plus fort dans les communes urbaines, notamment le cœur métropolitain hors Tours.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Hausse du nombre de familles dans le périurbain.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187624" y="2114741"/>
            <a:ext cx="3456384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A</a:t>
            </a:r>
            <a:r>
              <a:rPr lang="fr-FR" sz="1600" b="1" u="sng" baseline="0" dirty="0" smtClean="0">
                <a:solidFill>
                  <a:srgbClr val="8C8073"/>
                </a:solidFill>
                <a:latin typeface="Arial MT" pitchFamily="-32" charset="0"/>
              </a:rPr>
              <a:t> l'échelle du SCoT</a:t>
            </a:r>
            <a:r>
              <a:rPr lang="fr-FR" sz="1600" b="1" baseline="0" dirty="0" smtClean="0">
                <a:solidFill>
                  <a:srgbClr val="8C8073"/>
                </a:solidFill>
                <a:latin typeface="Arial MT" pitchFamily="-32" charset="0"/>
              </a:rPr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dirty="0" smtClean="0"/>
              <a:t>un gain de 17.800 ménages.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+ 21.800 ménages, dont    2/3 = des personnes seules.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4.000 départs.</a:t>
            </a:r>
          </a:p>
        </p:txBody>
      </p:sp>
      <p:sp>
        <p:nvSpPr>
          <p:cNvPr id="19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Desserrement des ménages et besoins en logement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/>
        </p:nvSpPr>
        <p:spPr>
          <a:xfrm>
            <a:off x="955802" y="1268760"/>
            <a:ext cx="656852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800" b="1" u="sng" cap="all" baseline="0" dirty="0" smtClean="0">
                <a:solidFill>
                  <a:srgbClr val="8C8073"/>
                </a:solidFill>
                <a:latin typeface="Arial MT" pitchFamily="-32" charset="0"/>
              </a:rPr>
              <a:t>é</a:t>
            </a:r>
            <a:r>
              <a:rPr lang="fr-FR" sz="1800" b="1" u="sng" baseline="0" dirty="0" smtClean="0">
                <a:solidFill>
                  <a:srgbClr val="8C8073"/>
                </a:solidFill>
                <a:latin typeface="Arial MT" pitchFamily="-32" charset="0"/>
              </a:rPr>
              <a:t>volution de la structure des ménages, entre </a:t>
            </a:r>
            <a:r>
              <a:rPr lang="fr-FR" sz="1800" b="1" u="sng" dirty="0" smtClean="0">
                <a:solidFill>
                  <a:srgbClr val="8C8073"/>
                </a:solidFill>
                <a:latin typeface="Arial MT" pitchFamily="-32" charset="0"/>
              </a:rPr>
              <a:t>1999 et 2008, pour le </a:t>
            </a:r>
            <a:r>
              <a:rPr lang="fr-FR" sz="1800" b="1" u="sng" dirty="0" err="1" smtClean="0">
                <a:solidFill>
                  <a:srgbClr val="8C8073"/>
                </a:solidFill>
                <a:latin typeface="Arial MT" pitchFamily="-32" charset="0"/>
              </a:rPr>
              <a:t>SCoT</a:t>
            </a:r>
            <a:r>
              <a:rPr lang="fr-FR" sz="1800" b="1" u="sng" dirty="0" smtClean="0">
                <a:solidFill>
                  <a:srgbClr val="8C8073"/>
                </a:solidFill>
                <a:latin typeface="Arial MT" pitchFamily="-32" charset="0"/>
              </a:rPr>
              <a:t> de l’agglomération tourangelle</a:t>
            </a:r>
            <a:r>
              <a:rPr lang="fr-FR" sz="1800" b="1" baseline="0" dirty="0" smtClean="0">
                <a:solidFill>
                  <a:srgbClr val="8C8073"/>
                </a:solidFill>
                <a:latin typeface="Arial MT" pitchFamily="-32" charset="0"/>
              </a:rPr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Part des personnes seules : + 13%.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Part des couples avec enfants : - 19%.</a:t>
            </a:r>
          </a:p>
        </p:txBody>
      </p:sp>
      <p:graphicFrame>
        <p:nvGraphicFramePr>
          <p:cNvPr id="16" name="Graphique 15"/>
          <p:cNvGraphicFramePr/>
          <p:nvPr/>
        </p:nvGraphicFramePr>
        <p:xfrm>
          <a:off x="6156176" y="1700808"/>
          <a:ext cx="4139952" cy="2914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IV. </a:t>
            </a:r>
            <a:r>
              <a:rPr lang="fr-FR" cap="all" dirty="0" smtClean="0"/>
              <a:t>é</a:t>
            </a:r>
            <a:r>
              <a:rPr lang="fr-FR" dirty="0" smtClean="0"/>
              <a:t>léments d’explication du desserrement des ménages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Desserrement des ménages et besoins en logement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fr-FR" sz="1200" b="1" i="1" baseline="0" dirty="0" smtClean="0">
                <a:solidFill>
                  <a:prstClr val="white"/>
                </a:solidFill>
                <a:latin typeface="Arial MT" pitchFamily="-32" charset="0"/>
              </a:rPr>
              <a:t>Observatoire de l'habitat, du foncier et des modes de vie</a:t>
            </a:r>
            <a:endParaRPr lang="fr-FR" sz="1200" b="1" i="1" baseline="0" dirty="0" smtClean="0">
              <a:solidFill>
                <a:prstClr val="white"/>
              </a:solidFill>
              <a:latin typeface="Arial MT" pitchFamily="-32" charset="0"/>
              <a:ea typeface="Geneva" pitchFamily="-32" charset="-128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F737E4B4-6098-4F8C-8C9E-E1FBF44D91E6}" type="slidenum">
              <a:rPr lang="fr-FR" sz="1000" b="1" baseline="0" smtClean="0">
                <a:solidFill>
                  <a:prstClr val="white">
                    <a:lumMod val="85000"/>
                  </a:prstClr>
                </a:solidFill>
                <a:latin typeface="Arial Unicode MS"/>
                <a:cs typeface="Arial Unicode MS"/>
              </a:rPr>
              <a:pPr algn="ctr">
                <a:defRPr/>
              </a:pPr>
              <a:t>14</a:t>
            </a:fld>
            <a:endParaRPr lang="fr-FR" sz="1000" b="1" baseline="0" dirty="0">
              <a:solidFill>
                <a:prstClr val="white">
                  <a:lumMod val="85000"/>
                </a:prst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rgbClr val="EAE7E4"/>
                </a:solidFill>
              </a:rPr>
              <a:t>Source : INSEE.</a:t>
            </a:r>
            <a:endParaRPr lang="fr-FR" sz="900" i="1" dirty="0">
              <a:solidFill>
                <a:srgbClr val="EAE7E4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436096" y="2492896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50" b="1" i="1" baseline="0" dirty="0" smtClean="0">
                <a:solidFill>
                  <a:srgbClr val="8C8073"/>
                </a:solidFill>
                <a:latin typeface="Arial MT" pitchFamily="-32" charset="0"/>
              </a:rPr>
              <a:t>Structure familiale des ménages en 2008</a:t>
            </a:r>
            <a:endParaRPr lang="fr-FR" sz="1050" b="1" i="1" baseline="0" dirty="0">
              <a:solidFill>
                <a:srgbClr val="8C8073"/>
              </a:solidFill>
              <a:latin typeface="Arial MT" pitchFamily="-32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949706" y="3693219"/>
            <a:ext cx="585454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800" b="1" u="sng" baseline="0" dirty="0" smtClean="0">
                <a:solidFill>
                  <a:srgbClr val="8C8073"/>
                </a:solidFill>
                <a:latin typeface="Arial MT" pitchFamily="-32" charset="0"/>
              </a:rPr>
              <a:t>Des facteurs démographiques et sociologiques</a:t>
            </a:r>
            <a:r>
              <a:rPr lang="fr-FR" sz="1800" b="1" baseline="0" dirty="0" smtClean="0">
                <a:solidFill>
                  <a:srgbClr val="8C8073"/>
                </a:solidFill>
                <a:latin typeface="Arial MT" pitchFamily="-32" charset="0"/>
              </a:rPr>
              <a:t> :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800" baseline="0" dirty="0" smtClean="0">
                <a:solidFill>
                  <a:srgbClr val="8C8073"/>
                </a:solidFill>
                <a:latin typeface="Arial MT" pitchFamily="-32" charset="0"/>
              </a:rPr>
              <a:t>Vieillissement de la population</a:t>
            </a:r>
          </a:p>
          <a:p>
            <a:pPr marL="1169988" lvl="2" indent="-255588">
              <a:spcBef>
                <a:spcPts val="600"/>
              </a:spcBef>
              <a:buFont typeface="Wingdings" pitchFamily="2" charset="2"/>
              <a:buChar char="Ø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Baisse de la fécondité, allongement de la durée de la vie, …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800" baseline="0" dirty="0" smtClean="0">
                <a:solidFill>
                  <a:srgbClr val="8C8073"/>
                </a:solidFill>
                <a:latin typeface="Arial MT" pitchFamily="-32" charset="0"/>
              </a:rPr>
              <a:t>Changement de modes de vie</a:t>
            </a:r>
          </a:p>
          <a:p>
            <a:pPr marL="1169988" lvl="2" indent="-255588">
              <a:spcBef>
                <a:spcPts val="600"/>
              </a:spcBef>
              <a:buFont typeface="Wingdings" pitchFamily="2" charset="2"/>
              <a:buChar char="Ø"/>
            </a:pP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Mise en ménage plus tardive, rupture de couple plus fréquente, couples non </a:t>
            </a:r>
            <a:r>
              <a:rPr lang="fr-FR" sz="1600" baseline="0" dirty="0" err="1" smtClean="0">
                <a:solidFill>
                  <a:srgbClr val="8C8073"/>
                </a:solidFill>
                <a:latin typeface="Arial MT" pitchFamily="-32" charset="0"/>
              </a:rPr>
              <a:t>co</a:t>
            </a:r>
            <a:r>
              <a:rPr lang="fr-FR" sz="1600" baseline="0" dirty="0" smtClean="0">
                <a:solidFill>
                  <a:srgbClr val="8C8073"/>
                </a:solidFill>
                <a:latin typeface="Arial MT" pitchFamily="-32" charset="0"/>
              </a:rPr>
              <a:t>-habitants, 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AsOne/>
      </p:bldGraphic>
      <p:bldP spid="14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V. Tendances de la dernière décennie 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fr-FR" sz="1200" b="1" i="1" baseline="0" dirty="0" smtClean="0">
                <a:solidFill>
                  <a:prstClr val="white"/>
                </a:solidFill>
                <a:latin typeface="Arial MT" pitchFamily="-32" charset="0"/>
              </a:rPr>
              <a:t>Observatoire de l'habitat, du foncier et des modes de vie</a:t>
            </a:r>
            <a:endParaRPr lang="fr-FR" sz="1200" b="1" i="1" baseline="0" dirty="0" smtClean="0">
              <a:solidFill>
                <a:prstClr val="white"/>
              </a:solidFill>
              <a:latin typeface="Arial MT" pitchFamily="-32" charset="0"/>
              <a:ea typeface="Geneva" pitchFamily="-32" charset="-128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fld id="{F737E4B4-6098-4F8C-8C9E-E1FBF44D91E6}" type="slidenum">
              <a:rPr lang="fr-FR" sz="1000" b="1" baseline="0" smtClean="0">
                <a:solidFill>
                  <a:prstClr val="white">
                    <a:lumMod val="85000"/>
                  </a:prstClr>
                </a:solidFill>
                <a:latin typeface="Arial Unicode MS"/>
                <a:cs typeface="Arial Unicode MS"/>
              </a:rPr>
              <a:pPr algn="ctr">
                <a:defRPr/>
              </a:pPr>
              <a:t>15</a:t>
            </a:fld>
            <a:endParaRPr lang="fr-FR" sz="1000" b="1" baseline="0" dirty="0">
              <a:solidFill>
                <a:prstClr val="white">
                  <a:lumMod val="85000"/>
                </a:prstClr>
              </a:solidFill>
              <a:latin typeface="Arial Unicode MS"/>
              <a:cs typeface="Arial Unicode MS"/>
            </a:endParaRP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619291" y="1754624"/>
            <a:ext cx="36000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rgbClr val="EAE7E4"/>
                </a:solidFill>
              </a:rPr>
              <a:t>Source : INSEE ; </a:t>
            </a:r>
            <a:r>
              <a:rPr lang="fr-FR" sz="900" i="1" dirty="0" err="1" smtClean="0">
                <a:solidFill>
                  <a:srgbClr val="EAE7E4"/>
                </a:solidFill>
              </a:rPr>
              <a:t>Sit</a:t>
            </a:r>
            <a:r>
              <a:rPr lang="fr-FR" sz="900" i="1" dirty="0" smtClean="0">
                <a:solidFill>
                  <a:srgbClr val="EAE7E4"/>
                </a:solidFill>
              </a:rPr>
              <a:t>@del2.</a:t>
            </a:r>
            <a:endParaRPr lang="fr-FR" sz="900" i="1" dirty="0">
              <a:solidFill>
                <a:srgbClr val="EAE7E4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331640" y="3861048"/>
            <a:ext cx="32943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FFBA00"/>
                </a:solidFill>
              </a:rPr>
              <a:t>une part significative de grands logements présente une occupation faible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9740" t="32941" r="27654" b="12427"/>
          <a:stretch>
            <a:fillRect/>
          </a:stretch>
        </p:blipFill>
        <p:spPr bwMode="auto">
          <a:xfrm>
            <a:off x="4860032" y="3157118"/>
            <a:ext cx="3997039" cy="2790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5004048" y="2850711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i="1" baseline="0" dirty="0" smtClean="0">
                <a:solidFill>
                  <a:srgbClr val="8C8073"/>
                </a:solidFill>
                <a:latin typeface="Arial MT" pitchFamily="-32" charset="0"/>
              </a:rPr>
              <a:t>Qui habite dans quel logement en 2008 ?</a:t>
            </a:r>
            <a:endParaRPr lang="fr-FR" sz="1400" b="1" i="1" baseline="0" dirty="0">
              <a:solidFill>
                <a:srgbClr val="8C8073"/>
              </a:solidFill>
              <a:latin typeface="Arial MT" pitchFamily="-32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82065" y="1375201"/>
            <a:ext cx="64023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aseline="0" dirty="0" smtClean="0">
                <a:solidFill>
                  <a:srgbClr val="FFBA00"/>
                </a:solidFill>
                <a:latin typeface="Arial MT" pitchFamily="-32" charset="0"/>
              </a:rPr>
              <a:t>Plus de la moitié</a:t>
            </a:r>
            <a:r>
              <a:rPr lang="fr-FR" sz="2000" dirty="0" smtClean="0">
                <a:solidFill>
                  <a:srgbClr val="FFBA00"/>
                </a:solidFill>
                <a:latin typeface="Arial MT" pitchFamily="-32" charset="0"/>
              </a:rPr>
              <a:t> des</a:t>
            </a:r>
            <a:r>
              <a:rPr lang="fr-FR" sz="2000" baseline="0" dirty="0" smtClean="0">
                <a:solidFill>
                  <a:srgbClr val="FFBA00"/>
                </a:solidFill>
                <a:latin typeface="Arial MT" pitchFamily="-32" charset="0"/>
              </a:rPr>
              <a:t> logements construits</a:t>
            </a:r>
          </a:p>
          <a:p>
            <a:r>
              <a:rPr lang="fr-FR" sz="2000" baseline="0" dirty="0" smtClean="0">
                <a:solidFill>
                  <a:srgbClr val="FFBA00"/>
                </a:solidFill>
                <a:latin typeface="Arial MT" pitchFamily="-32" charset="0"/>
              </a:rPr>
              <a:t>ont servi à accueillir le desserrement des ménages.</a:t>
            </a:r>
          </a:p>
        </p:txBody>
      </p:sp>
      <p:sp>
        <p:nvSpPr>
          <p:cNvPr id="17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Desserrement des ménages et besoins en logement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V. Tendances prospectives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16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705414" y="1812917"/>
            <a:ext cx="3789040" cy="163205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INSEE, Omphale 2010. ; enquête BIPE, février 2011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110558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3"/>
                </a:solidFill>
              </a:rPr>
              <a:t>Projections à horizon 2030</a:t>
            </a:r>
            <a:endParaRPr lang="fr-FR" sz="2400" dirty="0">
              <a:solidFill>
                <a:schemeClr val="accent3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87624" y="1760617"/>
            <a:ext cx="6408712" cy="1980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En  2030 dans le SCoT</a:t>
            </a:r>
            <a:r>
              <a:rPr lang="fr-FR" sz="1600" b="1" dirty="0" smtClean="0"/>
              <a:t>  :</a:t>
            </a:r>
          </a:p>
          <a:p>
            <a:pPr marL="619125" lvl="1" indent="-161925">
              <a:spcBef>
                <a:spcPts val="800"/>
              </a:spcBef>
              <a:buFont typeface="Arial" pitchFamily="34" charset="0"/>
              <a:buChar char="•"/>
            </a:pPr>
            <a:r>
              <a:rPr lang="fr-FR" sz="1600" dirty="0" smtClean="0"/>
              <a:t>392.000 habitants.</a:t>
            </a:r>
          </a:p>
          <a:p>
            <a:pPr marL="619125" lvl="1" indent="-161925">
              <a:spcBef>
                <a:spcPts val="800"/>
              </a:spcBef>
              <a:buFont typeface="Arial" pitchFamily="34" charset="0"/>
              <a:buChar char="•"/>
            </a:pPr>
            <a:r>
              <a:rPr lang="fr-FR" sz="1600" dirty="0" smtClean="0"/>
              <a:t>206.000 résidences principales.</a:t>
            </a:r>
          </a:p>
          <a:p>
            <a:pPr marL="619125" lvl="1" indent="-161925">
              <a:spcBef>
                <a:spcPts val="1000"/>
              </a:spcBef>
              <a:buFont typeface="Arial" pitchFamily="34" charset="0"/>
              <a:buChar char="•"/>
            </a:pPr>
            <a:r>
              <a:rPr lang="fr-FR" sz="1600" dirty="0" smtClean="0"/>
              <a:t>1,9 personnes par ménage :</a:t>
            </a:r>
          </a:p>
          <a:p>
            <a:pPr marL="895350" lvl="2" indent="-161925">
              <a:spcBef>
                <a:spcPts val="300"/>
              </a:spcBef>
              <a:buFont typeface="Arial" pitchFamily="34" charset="0"/>
              <a:buChar char="•"/>
            </a:pPr>
            <a:r>
              <a:rPr lang="fr-FR" sz="1600" dirty="0" smtClean="0"/>
              <a:t>Hausse de la part des personnes seules.</a:t>
            </a:r>
          </a:p>
          <a:p>
            <a:pPr marL="895350" lvl="2" indent="-161925">
              <a:spcBef>
                <a:spcPts val="300"/>
              </a:spcBef>
              <a:buFont typeface="Arial" pitchFamily="34" charset="0"/>
              <a:buChar char="•"/>
            </a:pPr>
            <a:r>
              <a:rPr lang="fr-FR" sz="1600" dirty="0" smtClean="0"/>
              <a:t>Baisse de la part des familles.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87450" y="4365104"/>
            <a:ext cx="388860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Besoin en logements sur 2007-2030</a:t>
            </a:r>
            <a:r>
              <a:rPr lang="fr-FR" sz="1600" b="1" dirty="0" smtClean="0"/>
              <a:t>  :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/>
              <a:t>44.000 nouveaux logements.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/>
              <a:t>soit 1.835 logements par an.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/>
              <a:t>De l’ordre de </a:t>
            </a:r>
            <a:r>
              <a:rPr lang="fr-FR" sz="1600" b="1" dirty="0" smtClean="0"/>
              <a:t>40% accueillerait le desserrement des ménages</a:t>
            </a:r>
            <a:r>
              <a:rPr lang="fr-FR" sz="1600" dirty="0" smtClean="0"/>
              <a:t>.</a:t>
            </a:r>
          </a:p>
        </p:txBody>
      </p:sp>
      <p:sp>
        <p:nvSpPr>
          <p:cNvPr id="12" name="Flèche droite 11"/>
          <p:cNvSpPr/>
          <p:nvPr/>
        </p:nvSpPr>
        <p:spPr>
          <a:xfrm rot="5400000">
            <a:off x="3491880" y="3861048"/>
            <a:ext cx="432048" cy="288032"/>
          </a:xfrm>
          <a:prstGeom prst="rightArrow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5220072" y="594928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868144" y="5324435"/>
            <a:ext cx="30963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200" b="1" i="1" u="sng" dirty="0" smtClean="0"/>
              <a:t>Le poids du desserrement dans le projet d'autres agglomérations</a:t>
            </a:r>
            <a:r>
              <a:rPr lang="fr-FR" sz="1200" b="1" i="1" dirty="0" smtClean="0"/>
              <a:t>  :</a:t>
            </a:r>
          </a:p>
          <a:p>
            <a:pPr marL="361950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i="1" dirty="0" smtClean="0"/>
              <a:t>SCoT région angevine : 33% à 38%.</a:t>
            </a:r>
          </a:p>
          <a:p>
            <a:pPr marL="361950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200" i="1" dirty="0" smtClean="0"/>
              <a:t>SCoT Dijonnais : 25% à 30%.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V. Evolution des modes de vie : desserrement des ménages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17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1227524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Implications sur la demande en logements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15615" y="2151434"/>
            <a:ext cx="669674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Besoin de produire des logements pour simplement maintenir la population actuelle.</a:t>
            </a:r>
          </a:p>
          <a:p>
            <a:pPr marL="180975" indent="-180975">
              <a:spcBef>
                <a:spcPts val="2400"/>
              </a:spcBef>
              <a:buFont typeface="Arial" pitchFamily="34" charset="0"/>
              <a:buChar char="•"/>
            </a:pPr>
            <a:r>
              <a:rPr lang="fr-FR" sz="1800" dirty="0" smtClean="0"/>
              <a:t>Diversification du parc.</a:t>
            </a:r>
          </a:p>
          <a:p>
            <a:pPr marL="180975" indent="-180975">
              <a:spcBef>
                <a:spcPts val="2400"/>
              </a:spcBef>
              <a:buFont typeface="Arial" pitchFamily="34" charset="0"/>
              <a:buChar char="•"/>
            </a:pPr>
            <a:r>
              <a:rPr lang="fr-FR" sz="1800" dirty="0" smtClean="0"/>
              <a:t>Demande accrue pour des logements abordables :</a:t>
            </a:r>
          </a:p>
          <a:p>
            <a:pPr marL="638175" lvl="1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Capacité d'emprunt et de paiement de loyer moindre pour une personne seule ou une famille monoparentale par rapport à un couple.</a:t>
            </a:r>
          </a:p>
          <a:p>
            <a:pPr marL="638175" lvl="1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… dans un contexte de crise économique.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691680" y="3999840"/>
            <a:ext cx="4032448" cy="230948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V. Evolution des modes de vie : desserrement des ménages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18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1196752"/>
            <a:ext cx="7848872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Implications sur la demande en logements</a:t>
            </a:r>
          </a:p>
          <a:p>
            <a:pPr>
              <a:spcBef>
                <a:spcPts val="600"/>
              </a:spcBef>
            </a:pPr>
            <a:r>
              <a:rPr lang="fr-FR" sz="1800" b="1" i="1" dirty="0" smtClean="0">
                <a:solidFill>
                  <a:schemeClr val="accent3"/>
                </a:solidFill>
              </a:rPr>
              <a:t>Eléments complément sur le budget des ménages</a:t>
            </a:r>
            <a:endParaRPr lang="fr-FR" sz="1800" b="1" i="1" dirty="0">
              <a:solidFill>
                <a:schemeClr val="accent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979538" y="2132856"/>
            <a:ext cx="34565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/>
              <a:t>Hausse de la part du budget </a:t>
            </a:r>
            <a:r>
              <a:rPr lang="fr-FR" sz="1200" dirty="0" smtClean="0"/>
              <a:t>(net des aides) </a:t>
            </a:r>
            <a:r>
              <a:rPr lang="fr-FR" sz="1600" b="1" u="sng" dirty="0" smtClean="0"/>
              <a:t>accordée au logement</a:t>
            </a:r>
            <a:r>
              <a:rPr lang="fr-FR" sz="1600" b="1" dirty="0" smtClean="0"/>
              <a:t>  :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/>
              <a:t>25,9% en 2009.</a:t>
            </a:r>
          </a:p>
          <a:p>
            <a:pPr marL="61912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/>
              <a:t>20,2% vingt ans plus tôt.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64704" y="4005064"/>
            <a:ext cx="428396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600" b="1" u="sng" dirty="0" smtClean="0">
                <a:solidFill>
                  <a:schemeClr val="accent1"/>
                </a:solidFill>
              </a:rPr>
              <a:t>Une évolution des prix découplée de   celle du pouvoir d’achat sur 2000-2009</a:t>
            </a:r>
            <a:endParaRPr lang="fr-FR" sz="1600" b="1" dirty="0" smtClean="0">
              <a:solidFill>
                <a:schemeClr val="accent1"/>
              </a:solidFill>
            </a:endParaRPr>
          </a:p>
          <a:p>
            <a:pPr marL="44767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accent1"/>
                </a:solidFill>
              </a:rPr>
              <a:t>Coût d'achat dans le neuf : + 84%.</a:t>
            </a:r>
          </a:p>
          <a:p>
            <a:pPr marL="44767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accent1"/>
                </a:solidFill>
              </a:rPr>
              <a:t>Coût d'achat dans l'ancien : + 141%.</a:t>
            </a:r>
          </a:p>
          <a:p>
            <a:pPr marL="44767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accent1"/>
                </a:solidFill>
              </a:rPr>
              <a:t>Revenus des ménages  : + 43%.</a:t>
            </a:r>
          </a:p>
          <a:p>
            <a:pPr marL="447675" lvl="1" indent="-161925">
              <a:spcBef>
                <a:spcPts val="1200"/>
              </a:spcBef>
              <a:buFont typeface="Arial" pitchFamily="34" charset="0"/>
              <a:buChar char="•"/>
            </a:pPr>
            <a:r>
              <a:rPr lang="fr-FR" sz="1600" dirty="0" smtClean="0">
                <a:solidFill>
                  <a:schemeClr val="accent1"/>
                </a:solidFill>
              </a:rPr>
              <a:t>Niveau des loyers : + 33%.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228184" y="4221088"/>
            <a:ext cx="2592288" cy="172354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300" b="1" i="1" dirty="0" smtClean="0"/>
              <a:t>Et pour demain ?</a:t>
            </a:r>
          </a:p>
          <a:p>
            <a:pPr marL="35877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300" i="1" dirty="0" smtClean="0"/>
              <a:t>Disparition des dispositifs d'investissement locatif</a:t>
            </a:r>
          </a:p>
          <a:p>
            <a:pPr marL="35877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300" i="1" dirty="0" smtClean="0"/>
              <a:t>Diminution des aides publiques</a:t>
            </a:r>
          </a:p>
          <a:p>
            <a:pPr marL="35877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300" i="1" dirty="0" smtClean="0"/>
              <a:t>Faible hausse des revenus (+ 2% par an sur 2010-2020)</a:t>
            </a:r>
          </a:p>
        </p:txBody>
      </p:sp>
      <p:sp>
        <p:nvSpPr>
          <p:cNvPr id="12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3213484" y="3320988"/>
            <a:ext cx="6858000" cy="216024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INSEE, France portrait social, 2011 ; Logement  : le chantier de la République, FPI, 2011 ; enquête BIPE, 2011</a:t>
            </a:r>
            <a:endParaRPr lang="fr-FR" sz="900" i="1" dirty="0">
              <a:solidFill>
                <a:schemeClr val="bg2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707904" y="35730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VI. Adéquation offre nouvelle  -  demande ?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19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5536" y="1177588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Adapter la production aux évolutions sociétales …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99593" y="1962413"/>
            <a:ext cx="7128791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800" b="1" u="sng" dirty="0" smtClean="0"/>
              <a:t>Une nécessaire diversification du parc</a:t>
            </a:r>
            <a:r>
              <a:rPr lang="fr-FR" sz="1800" b="1" dirty="0" smtClean="0"/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Multiplication des séquences de vie</a:t>
            </a:r>
          </a:p>
          <a:p>
            <a:pPr marL="895350" lvl="2" indent="19050">
              <a:spcBef>
                <a:spcPts val="600"/>
              </a:spcBef>
              <a:buFont typeface="Wingdings"/>
              <a:buChar char="à"/>
            </a:pPr>
            <a:r>
              <a:rPr lang="fr-FR" sz="1800" dirty="0" smtClean="0">
                <a:sym typeface="Wingdings" pitchFamily="2" charset="2"/>
              </a:rPr>
              <a:t> plus d'étapes dans le parcours résidentiel</a:t>
            </a:r>
          </a:p>
          <a:p>
            <a:pPr marL="895350" lvl="2" indent="19050">
              <a:spcBef>
                <a:spcPts val="1200"/>
              </a:spcBef>
              <a:buFont typeface="Wingdings"/>
              <a:buChar char="à"/>
            </a:pPr>
            <a:r>
              <a:rPr lang="fr-FR" sz="1800" dirty="0" smtClean="0">
                <a:sym typeface="Wingdings" pitchFamily="2" charset="2"/>
              </a:rPr>
              <a:t> </a:t>
            </a:r>
            <a:r>
              <a:rPr lang="fr-FR" sz="1800" dirty="0" smtClean="0">
                <a:solidFill>
                  <a:srgbClr val="C00000"/>
                </a:solidFill>
                <a:sym typeface="Wingdings" pitchFamily="2" charset="2"/>
              </a:rPr>
              <a:t>demande de produits variés</a:t>
            </a:r>
            <a:endParaRPr lang="fr-FR" sz="1800" dirty="0" smtClean="0">
              <a:solidFill>
                <a:srgbClr val="C00000"/>
              </a:solidFill>
            </a:endParaRPr>
          </a:p>
          <a:p>
            <a:pPr>
              <a:spcBef>
                <a:spcPts val="3000"/>
              </a:spcBef>
            </a:pPr>
            <a:r>
              <a:rPr lang="fr-FR" sz="1800" b="1" u="sng" dirty="0" smtClean="0"/>
              <a:t>Des formes d'habitat à inventer</a:t>
            </a:r>
            <a:r>
              <a:rPr lang="fr-FR" sz="1800" b="1" dirty="0" smtClean="0"/>
              <a:t> :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Variation de la taille des ménages (garde alternée, familles recomposées)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Volonté de disposer de place pour accueillir les regroupements familiaux</a:t>
            </a:r>
          </a:p>
          <a:p>
            <a:pPr marL="895350" lvl="2" indent="19050">
              <a:spcBef>
                <a:spcPts val="1200"/>
              </a:spcBef>
              <a:buFont typeface="Wingdings"/>
              <a:buChar char="à"/>
            </a:pPr>
            <a:r>
              <a:rPr lang="fr-FR" sz="1800" dirty="0" smtClean="0">
                <a:sym typeface="Wingdings" pitchFamily="2" charset="2"/>
              </a:rPr>
              <a:t> </a:t>
            </a:r>
            <a:r>
              <a:rPr lang="fr-FR" sz="1800" dirty="0" smtClean="0">
                <a:solidFill>
                  <a:srgbClr val="C00000"/>
                </a:solidFill>
                <a:sym typeface="Wingdings" pitchFamily="2" charset="2"/>
              </a:rPr>
              <a:t>demande d'espace</a:t>
            </a:r>
            <a:r>
              <a:rPr lang="fr-FR" sz="1800" dirty="0" smtClean="0">
                <a:sym typeface="Wingdings" pitchFamily="2" charset="2"/>
              </a:rPr>
              <a:t>, la plupart du temps inutilisé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Présentation générale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L'observatoire de l'habitat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2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95536" y="384972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Territoire d'études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115616" y="4300934"/>
            <a:ext cx="345638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fr-FR" sz="1800" dirty="0" smtClean="0"/>
              <a:t>40 communes</a:t>
            </a:r>
          </a:p>
          <a:p>
            <a:pPr>
              <a:spcBef>
                <a:spcPts val="300"/>
              </a:spcBef>
            </a:pPr>
            <a:r>
              <a:rPr lang="fr-FR" sz="1800" dirty="0" smtClean="0"/>
              <a:t>4 intercommunalités</a:t>
            </a:r>
          </a:p>
          <a:p>
            <a:pPr>
              <a:spcBef>
                <a:spcPts val="300"/>
              </a:spcBef>
            </a:pPr>
            <a:r>
              <a:rPr lang="fr-FR" sz="1800" dirty="0" smtClean="0"/>
              <a:t>354.815 habitants en 2009</a:t>
            </a:r>
            <a:endParaRPr lang="fr-FR" sz="1800" dirty="0"/>
          </a:p>
        </p:txBody>
      </p:sp>
      <p:pic>
        <p:nvPicPr>
          <p:cNvPr id="18" name="Picture 2" descr="T:\2 ETUDES\SCOT\2 Production\Cahiers SCOT 2011\Cahier2\PADD Secteur de dev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2832" y="548680"/>
            <a:ext cx="4849688" cy="5904000"/>
          </a:xfrm>
          <a:prstGeom prst="rect">
            <a:avLst/>
          </a:prstGeom>
          <a:noFill/>
        </p:spPr>
      </p:pic>
      <p:sp>
        <p:nvSpPr>
          <p:cNvPr id="19" name="ZoneTexte 18"/>
          <p:cNvSpPr txBox="1"/>
          <p:nvPr/>
        </p:nvSpPr>
        <p:spPr>
          <a:xfrm>
            <a:off x="1115616" y="244005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 smtClean="0"/>
              <a:t>Appréhender les dynamiques territoriales pour aider à la décision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95536" y="191683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Mission</a:t>
            </a:r>
            <a:endParaRPr lang="fr-FR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VI. Adéquation offre nouvelle  -  demande ?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20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95536" y="1177588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Adapter la production aux évolutions sociétales …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99593" y="1962413"/>
            <a:ext cx="6696743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800" b="1" u="sng" dirty="0" smtClean="0"/>
              <a:t>Une attention à porter à la conception des logements</a:t>
            </a:r>
            <a:r>
              <a:rPr lang="fr-FR" sz="1800" b="1" dirty="0" smtClean="0"/>
              <a:t> :</a:t>
            </a:r>
          </a:p>
          <a:p>
            <a:pPr marL="619125" lvl="1" indent="-161925">
              <a:spcBef>
                <a:spcPts val="2400"/>
              </a:spcBef>
              <a:buFont typeface="Arial" pitchFamily="34" charset="0"/>
              <a:buChar char="•"/>
            </a:pPr>
            <a:r>
              <a:rPr lang="fr-FR" sz="1800" dirty="0" smtClean="0"/>
              <a:t>Crise économique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Allongement de la durée des études</a:t>
            </a:r>
          </a:p>
          <a:p>
            <a:pPr marL="1169988" lvl="2" indent="-255588">
              <a:spcBef>
                <a:spcPts val="600"/>
              </a:spcBef>
              <a:buFont typeface="Wingdings"/>
              <a:buChar char="à"/>
            </a:pPr>
            <a:r>
              <a:rPr lang="fr-FR" sz="1800" dirty="0" smtClean="0">
                <a:sym typeface="Wingdings" pitchFamily="2" charset="2"/>
              </a:rPr>
              <a:t>développement de la cohabitation et maintien au domicile parental</a:t>
            </a:r>
          </a:p>
          <a:p>
            <a:pPr marL="1169988" lvl="2" indent="-255588">
              <a:spcBef>
                <a:spcPts val="600"/>
              </a:spcBef>
              <a:buFont typeface="Wingdings"/>
              <a:buChar char="à"/>
            </a:pPr>
            <a:r>
              <a:rPr lang="fr-FR" sz="1800" dirty="0" smtClean="0">
                <a:solidFill>
                  <a:srgbClr val="C00000"/>
                </a:solidFill>
                <a:sym typeface="Wingdings" pitchFamily="2" charset="2"/>
              </a:rPr>
              <a:t>demande d’une meilleure articulation entre les espaces privés et les espaces collectifs</a:t>
            </a:r>
            <a:endParaRPr lang="fr-FR" sz="1800" dirty="0" smtClean="0">
              <a:solidFill>
                <a:srgbClr val="C00000"/>
              </a:solidFill>
            </a:endParaRPr>
          </a:p>
          <a:p>
            <a:pPr marL="619125" lvl="1" indent="-161925">
              <a:spcBef>
                <a:spcPts val="0"/>
              </a:spcBef>
              <a:buFont typeface="Arial" pitchFamily="34" charset="0"/>
              <a:buChar char="•"/>
            </a:pPr>
            <a:endParaRPr lang="fr-FR" sz="1800" dirty="0" smtClean="0"/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Attention portée à l’autonomie et à la scolarité des enfants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Importation du travail au domicile</a:t>
            </a:r>
          </a:p>
          <a:p>
            <a:pPr marL="1169988" lvl="2" indent="-255588">
              <a:spcBef>
                <a:spcPts val="600"/>
              </a:spcBef>
              <a:buFont typeface="Wingdings"/>
              <a:buChar char="à"/>
            </a:pPr>
            <a:r>
              <a:rPr lang="fr-FR" sz="1800" dirty="0" smtClean="0">
                <a:solidFill>
                  <a:srgbClr val="C00000"/>
                </a:solidFill>
                <a:sym typeface="Wingdings" pitchFamily="2" charset="2"/>
              </a:rPr>
              <a:t> demande d’une meilleur articulation entre les espaces de travail et les espaces familiaux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7E4B4-6098-4F8C-8C9E-E1FBF44D91E6}" type="slidenum">
              <a:rPr lang="fr-FR"/>
              <a:pPr/>
              <a:t>21</a:t>
            </a:fld>
            <a:endParaRPr lang="fr-FR" dirty="0"/>
          </a:p>
        </p:txBody>
      </p:sp>
      <p:sp>
        <p:nvSpPr>
          <p:cNvPr id="4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 dirty="0" smtClean="0"/>
              <a:t>21 février 2012</a:t>
            </a:r>
            <a:endParaRPr lang="fr-FR" dirty="0"/>
          </a:p>
        </p:txBody>
      </p:sp>
      <p:sp>
        <p:nvSpPr>
          <p:cNvPr id="5" name="Espace réservé du pied de page 5"/>
          <p:cNvSpPr>
            <a:spLocks noGrp="1"/>
          </p:cNvSpPr>
          <p:nvPr>
            <p:ph type="ftr" sz="quarter" idx="12"/>
          </p:nvPr>
        </p:nvSpPr>
        <p:spPr>
          <a:xfrm>
            <a:off x="611560" y="44624"/>
            <a:ext cx="8280920" cy="808906"/>
          </a:xfrm>
        </p:spPr>
        <p:txBody>
          <a:bodyPr/>
          <a:lstStyle/>
          <a:p>
            <a:pPr algn="ctr"/>
            <a:r>
              <a:rPr lang="fr-FR" sz="2000" dirty="0" smtClean="0">
                <a:solidFill>
                  <a:schemeClr val="bg1"/>
                </a:solidFill>
              </a:rPr>
              <a:t>Observatoire de l’habitat, du foncier et des modes de vie</a:t>
            </a:r>
            <a:endParaRPr lang="fr-FR" sz="2000" dirty="0">
              <a:solidFill>
                <a:schemeClr val="bg1"/>
              </a:solidFill>
            </a:endParaRPr>
          </a:p>
        </p:txBody>
      </p:sp>
      <p:sp>
        <p:nvSpPr>
          <p:cNvPr id="6" name="Espace réservé du pied de page 5"/>
          <p:cNvSpPr txBox="1">
            <a:spLocks/>
          </p:cNvSpPr>
          <p:nvPr/>
        </p:nvSpPr>
        <p:spPr bwMode="auto">
          <a:xfrm>
            <a:off x="395536" y="6525344"/>
            <a:ext cx="6840760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500" b="1" i="1" dirty="0" smtClean="0">
                <a:solidFill>
                  <a:schemeClr val="accent1"/>
                </a:solidFill>
              </a:rPr>
              <a:t>Décrochage entre évolution démographique et croissance des logements</a:t>
            </a:r>
            <a:endParaRPr kumimoji="0" lang="fr-FR" sz="1500" b="1" i="1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pic>
        <p:nvPicPr>
          <p:cNvPr id="36866" name="Picture 2" descr="http://www.atu37.org/blog/wp-content/uploads/2012/02/logo-mard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636912"/>
            <a:ext cx="5715000" cy="162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Proposition de thèmes pour les prochains échanges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Mardis de l’ATU   -   Habitat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22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195736" y="2637200"/>
            <a:ext cx="590465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2000" dirty="0" smtClean="0"/>
              <a:t>Parcours résidentiel et mobilité professionnelle ?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Réalité du bassin de vie de Tours ?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Consommation foncière ?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Mixité ?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475656" y="190957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Propositions de thèmes</a:t>
            </a:r>
            <a:endParaRPr lang="fr-FR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Présentation générale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Mardis de l’ATU   -   Habitat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3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56295" y="378904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Modalités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547664" y="4358134"/>
            <a:ext cx="66247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2000" dirty="0" smtClean="0"/>
              <a:t>3 rencontres – débat dans l'année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1 synthèse des échanges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Un espace dédié sur l'observatoire de l'habitat en ligne</a:t>
            </a:r>
            <a:endParaRPr lang="fr-FR" sz="2000" dirty="0"/>
          </a:p>
        </p:txBody>
      </p:sp>
      <p:sp>
        <p:nvSpPr>
          <p:cNvPr id="19" name="ZoneTexte 18"/>
          <p:cNvSpPr txBox="1"/>
          <p:nvPr/>
        </p:nvSpPr>
        <p:spPr>
          <a:xfrm>
            <a:off x="1476374" y="1879664"/>
            <a:ext cx="63359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2000" dirty="0" smtClean="0"/>
              <a:t>Accroître la connaissance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Partager </a:t>
            </a:r>
            <a:r>
              <a:rPr lang="fr-FR" sz="2000" dirty="0" smtClean="0"/>
              <a:t>les enjeux</a:t>
            </a:r>
          </a:p>
          <a:p>
            <a:pPr>
              <a:spcBef>
                <a:spcPts val="1800"/>
              </a:spcBef>
            </a:pPr>
            <a:r>
              <a:rPr lang="fr-FR" sz="2000" dirty="0" smtClean="0"/>
              <a:t>Pour une meilleure articulation offre - demande 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56295" y="1299244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Rôle dans l'observatoire</a:t>
            </a:r>
            <a:endParaRPr lang="fr-FR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1522800" y="553620"/>
            <a:ext cx="7009640" cy="360001"/>
          </a:xfrm>
        </p:spPr>
        <p:txBody>
          <a:bodyPr>
            <a:normAutofit/>
          </a:bodyPr>
          <a:lstStyle/>
          <a:p>
            <a:r>
              <a:rPr lang="fr-FR" dirty="0" smtClean="0"/>
              <a:t>Décrochage entre évolution démographique et croissance des logements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6433576" cy="50323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1</a:t>
            </a:r>
            <a:r>
              <a:rPr lang="fr-FR" baseline="30000" dirty="0" smtClean="0"/>
              <a:t>er</a:t>
            </a:r>
            <a:r>
              <a:rPr lang="fr-FR" dirty="0" smtClean="0"/>
              <a:t> Mardi de l’ATU   -   Habitat</a:t>
            </a:r>
            <a:endParaRPr lang="fr-FR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4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475656" y="2193245"/>
            <a:ext cx="56886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600"/>
              </a:spcBef>
            </a:pPr>
            <a:r>
              <a:rPr lang="fr-FR" sz="2000" dirty="0" smtClean="0"/>
              <a:t>Etat du parc de logements en 2009 </a:t>
            </a:r>
          </a:p>
          <a:p>
            <a:pPr>
              <a:spcBef>
                <a:spcPts val="0"/>
              </a:spcBef>
            </a:pPr>
            <a:r>
              <a:rPr lang="fr-FR" sz="2000" dirty="0" smtClean="0"/>
              <a:t>et évolution sur la dernière décennie</a:t>
            </a:r>
          </a:p>
          <a:p>
            <a:pPr>
              <a:spcBef>
                <a:spcPts val="3600"/>
              </a:spcBef>
            </a:pPr>
            <a:r>
              <a:rPr lang="fr-FR" sz="2000" dirty="0" smtClean="0"/>
              <a:t>Caractéristiques démographiques du territoire</a:t>
            </a:r>
          </a:p>
          <a:p>
            <a:pPr>
              <a:spcBef>
                <a:spcPts val="3600"/>
              </a:spcBef>
            </a:pPr>
            <a:r>
              <a:rPr lang="fr-FR" sz="2000" dirty="0" smtClean="0"/>
              <a:t>Evolution de la taille des ménages</a:t>
            </a:r>
          </a:p>
          <a:p>
            <a:pPr>
              <a:spcBef>
                <a:spcPts val="3600"/>
              </a:spcBef>
            </a:pPr>
            <a:r>
              <a:rPr lang="fr-FR" sz="2000" dirty="0" smtClean="0"/>
              <a:t>Implications du desserrement des ménages sur la demande en logements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755576" y="134076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Programme</a:t>
            </a:r>
            <a:endParaRPr lang="fr-FR" sz="28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I. Le parc de logements en 2009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25664" cy="503237"/>
          </a:xfrm>
        </p:spPr>
        <p:txBody>
          <a:bodyPr>
            <a:no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5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</a:t>
            </a:r>
            <a:r>
              <a:rPr lang="fr-FR" sz="900" i="1" dirty="0" err="1" smtClean="0">
                <a:solidFill>
                  <a:schemeClr val="bg2"/>
                </a:solidFill>
              </a:rPr>
              <a:t>Filocom</a:t>
            </a:r>
            <a:r>
              <a:rPr lang="fr-FR" sz="900" i="1" dirty="0" smtClean="0">
                <a:solidFill>
                  <a:schemeClr val="bg2"/>
                </a:solidFill>
              </a:rPr>
              <a:t>, 2009.</a:t>
            </a:r>
            <a:endParaRPr lang="fr-FR" sz="900" i="1" dirty="0">
              <a:solidFill>
                <a:schemeClr val="bg2"/>
              </a:solidFill>
            </a:endParaRPr>
          </a:p>
        </p:txBody>
      </p:sp>
      <p:pic>
        <p:nvPicPr>
          <p:cNvPr id="12" name="Image 11" descr="Devt hierarchie.jpg"/>
          <p:cNvPicPr>
            <a:picLocks noChangeAspect="1"/>
          </p:cNvPicPr>
          <p:nvPr/>
        </p:nvPicPr>
        <p:blipFill>
          <a:blip r:embed="rId3" cstate="print"/>
          <a:srcRect t="9051"/>
          <a:stretch>
            <a:fillRect/>
          </a:stretch>
        </p:blipFill>
        <p:spPr>
          <a:xfrm>
            <a:off x="5364088" y="1081305"/>
            <a:ext cx="3672409" cy="4435928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580112" y="1124744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i="1" dirty="0" smtClean="0"/>
              <a:t>Armature urbaine</a:t>
            </a:r>
          </a:p>
          <a:p>
            <a:r>
              <a:rPr lang="fr-FR" sz="1200" b="1" i="1" dirty="0" smtClean="0"/>
              <a:t>du SCoT</a:t>
            </a:r>
            <a:endParaRPr lang="fr-FR" sz="1200" b="1" i="1" dirty="0"/>
          </a:p>
        </p:txBody>
      </p:sp>
      <p:sp>
        <p:nvSpPr>
          <p:cNvPr id="14" name="Rectangle 13"/>
          <p:cNvSpPr/>
          <p:nvPr/>
        </p:nvSpPr>
        <p:spPr>
          <a:xfrm>
            <a:off x="5508104" y="4437112"/>
            <a:ext cx="12961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8316416" y="4941168"/>
            <a:ext cx="360040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Devt hierarchie.jpg"/>
          <p:cNvPicPr>
            <a:picLocks noChangeAspect="1"/>
          </p:cNvPicPr>
          <p:nvPr/>
        </p:nvPicPr>
        <p:blipFill>
          <a:blip r:embed="rId3" cstate="print"/>
          <a:srcRect l="4922" t="78296" r="68645" b="302"/>
          <a:stretch>
            <a:fillRect/>
          </a:stretch>
        </p:blipFill>
        <p:spPr>
          <a:xfrm>
            <a:off x="7884368" y="4869160"/>
            <a:ext cx="1104736" cy="118800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115615" y="1777172"/>
            <a:ext cx="367240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180.100 logements.</a:t>
            </a:r>
          </a:p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Concentrés à Tours (45%) et dans le reste du cœur métropolitain (27%).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95536" y="1196752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Le parc global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115615" y="4365104"/>
            <a:ext cx="511256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52% d'appartements ; 48% de maisons.</a:t>
            </a:r>
          </a:p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51% de propriétaires ; 25% de locataires parc privé ; 22% de locataires parc public.</a:t>
            </a:r>
          </a:p>
          <a:p>
            <a:pPr marL="180975" indent="-180975">
              <a:spcBef>
                <a:spcPts val="1800"/>
              </a:spcBef>
              <a:buFont typeface="Arial" pitchFamily="34" charset="0"/>
              <a:buChar char="•"/>
            </a:pPr>
            <a:r>
              <a:rPr lang="fr-FR" sz="1800" dirty="0" smtClean="0"/>
              <a:t>51% de T4 et plus.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95536" y="3501008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Les résidences principales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95536" y="3913892"/>
            <a:ext cx="5832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accent3"/>
                </a:solidFill>
              </a:rPr>
              <a:t>(9 logements sur 10)</a:t>
            </a:r>
            <a:endParaRPr lang="fr-FR" sz="1200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I. Evolution du parc entre 1999 et 2009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6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</a:t>
            </a:r>
            <a:r>
              <a:rPr lang="fr-FR" sz="900" i="1" dirty="0" err="1" smtClean="0">
                <a:solidFill>
                  <a:schemeClr val="bg2"/>
                </a:solidFill>
              </a:rPr>
              <a:t>Filocom</a:t>
            </a:r>
            <a:r>
              <a:rPr lang="fr-FR" sz="900" i="1" dirty="0" smtClean="0">
                <a:solidFill>
                  <a:schemeClr val="bg2"/>
                </a:solidFill>
              </a:rPr>
              <a:t>, 1999, 2009.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395536" y="1671191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3"/>
                </a:solidFill>
              </a:rPr>
              <a:t>Caractéristiques des nouvelles résidences principales</a:t>
            </a:r>
            <a:endParaRPr lang="fr-FR" sz="2400" dirty="0">
              <a:solidFill>
                <a:schemeClr val="accent3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60351" y="2220828"/>
            <a:ext cx="7488113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800" b="1" u="sng" dirty="0" smtClean="0"/>
              <a:t>Typologie</a:t>
            </a:r>
            <a:r>
              <a:rPr lang="fr-FR" sz="1800" b="1" dirty="0" smtClean="0"/>
              <a:t> : prédominance de logements individuels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60% des nouvelles résidences principales.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85% en dehors du cœur métropolitain.</a:t>
            </a:r>
          </a:p>
          <a:p>
            <a:pPr>
              <a:spcBef>
                <a:spcPts val="1800"/>
              </a:spcBef>
            </a:pPr>
            <a:r>
              <a:rPr lang="fr-FR" sz="1800" b="1" u="sng" dirty="0" smtClean="0"/>
              <a:t>Statut d'occupation</a:t>
            </a:r>
            <a:r>
              <a:rPr lang="fr-FR" sz="1800" b="1" dirty="0" smtClean="0"/>
              <a:t> : majorité de propriétaires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68% des nouvelles résidences principales.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un peu moins marquée dans le cœur métropolitain (63%).</a:t>
            </a:r>
          </a:p>
          <a:p>
            <a:pPr>
              <a:spcBef>
                <a:spcPts val="1800"/>
              </a:spcBef>
            </a:pPr>
            <a:r>
              <a:rPr lang="fr-FR" sz="1800" b="1" u="sng" dirty="0" smtClean="0"/>
              <a:t>Taille</a:t>
            </a:r>
            <a:r>
              <a:rPr lang="fr-FR" sz="1800" b="1" dirty="0" smtClean="0"/>
              <a:t> : prépondérance de grands logements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45% comptent 5 pièces et plus.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plus de 60% de T5 et plus dans le périurbain.</a:t>
            </a:r>
          </a:p>
          <a:p>
            <a:pPr marL="1076325" lvl="2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près de 60% de T2-T3 dans le cœur métropolitain.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58889" y="1115452"/>
            <a:ext cx="788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800"/>
              </a:spcBef>
            </a:pPr>
            <a:r>
              <a:rPr lang="fr-FR" sz="1800" b="1" dirty="0" smtClean="0"/>
              <a:t>+ 17.150 logements en 10 ans   </a:t>
            </a:r>
            <a:r>
              <a:rPr lang="fr-FR" sz="1200" b="1" dirty="0" smtClean="0"/>
              <a:t>(dont 88% de résidences principales).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II. Dynamiques de la construction neuve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7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</a:t>
            </a:r>
            <a:r>
              <a:rPr lang="fr-FR" sz="900" i="1" dirty="0" err="1" smtClean="0">
                <a:solidFill>
                  <a:schemeClr val="bg2"/>
                </a:solidFill>
              </a:rPr>
              <a:t>Sit</a:t>
            </a:r>
            <a:r>
              <a:rPr lang="fr-FR" sz="900" i="1" dirty="0" smtClean="0">
                <a:solidFill>
                  <a:schemeClr val="bg2"/>
                </a:solidFill>
              </a:rPr>
              <a:t>@del2, logements commencés.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31640" y="2276872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Logements commencés entre 1999 et 2009</a:t>
            </a:r>
            <a:endParaRPr lang="fr-FR" sz="1200" b="1" i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395536" y="980728"/>
            <a:ext cx="3203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Localisation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115616" y="1691516"/>
            <a:ext cx="7885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spcBef>
                <a:spcPts val="1800"/>
              </a:spcBef>
            </a:pPr>
            <a:r>
              <a:rPr lang="fr-FR" sz="1800" b="1" dirty="0" smtClean="0"/>
              <a:t>Plus de 60% des logements commencés dans le cœur métropolitain.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22753" t="5136" r="43932" b="5321"/>
          <a:stretch>
            <a:fillRect/>
          </a:stretch>
        </p:blipFill>
        <p:spPr bwMode="auto">
          <a:xfrm>
            <a:off x="1798889" y="2872889"/>
            <a:ext cx="319310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4" name="Connecteur droit 23"/>
          <p:cNvCxnSpPr/>
          <p:nvPr/>
        </p:nvCxnSpPr>
        <p:spPr>
          <a:xfrm flipV="1">
            <a:off x="3390369" y="2800881"/>
            <a:ext cx="0" cy="169200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29" idx="2"/>
          </p:cNvCxnSpPr>
          <p:nvPr/>
        </p:nvCxnSpPr>
        <p:spPr>
          <a:xfrm flipV="1">
            <a:off x="2314005" y="4457065"/>
            <a:ext cx="1069060" cy="1214610"/>
          </a:xfrm>
          <a:prstGeom prst="line">
            <a:avLst/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Arc 28"/>
          <p:cNvSpPr/>
          <p:nvPr/>
        </p:nvSpPr>
        <p:spPr>
          <a:xfrm rot="5001026">
            <a:off x="1763427" y="2850138"/>
            <a:ext cx="3309969" cy="3235964"/>
          </a:xfrm>
          <a:prstGeom prst="arc">
            <a:avLst>
              <a:gd name="adj1" fmla="val 11071049"/>
              <a:gd name="adj2" fmla="val 2951381"/>
            </a:avLst>
          </a:prstGeom>
          <a:ln w="571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5364088" y="2564904"/>
            <a:ext cx="324036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700" dirty="0" smtClean="0"/>
              <a:t>Entre 2007 et 2009 :</a:t>
            </a:r>
          </a:p>
          <a:p>
            <a:pPr marL="354013">
              <a:spcBef>
                <a:spcPts val="600"/>
              </a:spcBef>
            </a:pPr>
            <a:r>
              <a:rPr lang="fr-FR" sz="1700" dirty="0" smtClean="0"/>
              <a:t>7 logements sur 10 sont construits dans le cœur métropolitain</a:t>
            </a:r>
          </a:p>
        </p:txBody>
      </p:sp>
      <p:sp>
        <p:nvSpPr>
          <p:cNvPr id="37" name="ZoneTexte 36"/>
          <p:cNvSpPr txBox="1"/>
          <p:nvPr/>
        </p:nvSpPr>
        <p:spPr>
          <a:xfrm>
            <a:off x="5364088" y="4149080"/>
            <a:ext cx="34563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700" dirty="0" smtClean="0"/>
              <a:t>Dans le cœur métropolitain, hors Tours, croissance portée par :</a:t>
            </a:r>
          </a:p>
          <a:p>
            <a:pPr marL="354013">
              <a:spcBef>
                <a:spcPts val="600"/>
              </a:spcBef>
              <a:buFont typeface="Arial" pitchFamily="34" charset="0"/>
              <a:buChar char="•"/>
            </a:pPr>
            <a:r>
              <a:rPr lang="fr-FR" sz="1700" dirty="0" smtClean="0"/>
              <a:t> Joué lès Tours (27%)</a:t>
            </a:r>
          </a:p>
          <a:p>
            <a:pPr marL="354013">
              <a:spcBef>
                <a:spcPts val="600"/>
              </a:spcBef>
              <a:buFont typeface="Arial" pitchFamily="34" charset="0"/>
              <a:buChar char="•"/>
            </a:pPr>
            <a:r>
              <a:rPr lang="fr-FR" sz="1700" dirty="0" smtClean="0"/>
              <a:t> La Riche (20%)</a:t>
            </a:r>
          </a:p>
          <a:p>
            <a:pPr marL="354013">
              <a:spcBef>
                <a:spcPts val="600"/>
              </a:spcBef>
              <a:buFont typeface="Arial" pitchFamily="34" charset="0"/>
              <a:buChar char="•"/>
            </a:pPr>
            <a:r>
              <a:rPr lang="fr-FR" sz="1700" dirty="0" smtClean="0"/>
              <a:t> Saint-Cyr-sur-Loire (20%)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II. Dynamiques de la construction neuve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8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</a:t>
            </a:r>
            <a:r>
              <a:rPr lang="fr-FR" sz="900" i="1" dirty="0" err="1" smtClean="0">
                <a:solidFill>
                  <a:schemeClr val="bg2"/>
                </a:solidFill>
              </a:rPr>
              <a:t>Sit</a:t>
            </a:r>
            <a:r>
              <a:rPr lang="fr-FR" sz="900" i="1" dirty="0" smtClean="0">
                <a:solidFill>
                  <a:schemeClr val="bg2"/>
                </a:solidFill>
              </a:rPr>
              <a:t>@del2, logements commencés.</a:t>
            </a:r>
            <a:endParaRPr lang="fr-FR" sz="900" i="1" dirty="0">
              <a:solidFill>
                <a:schemeClr val="bg2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395536" y="1211560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Typologie : développement des collectifs  </a:t>
            </a:r>
            <a:endParaRPr lang="fr-FR" sz="2800" dirty="0">
              <a:solidFill>
                <a:schemeClr val="accent3"/>
              </a:solidFill>
            </a:endParaRPr>
          </a:p>
        </p:txBody>
      </p:sp>
      <p:graphicFrame>
        <p:nvGraphicFramePr>
          <p:cNvPr id="16" name="Graphique 15"/>
          <p:cNvGraphicFramePr/>
          <p:nvPr/>
        </p:nvGraphicFramePr>
        <p:xfrm>
          <a:off x="1547664" y="2867744"/>
          <a:ext cx="5328592" cy="3369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ZoneTexte 16"/>
          <p:cNvSpPr txBox="1"/>
          <p:nvPr/>
        </p:nvSpPr>
        <p:spPr>
          <a:xfrm>
            <a:off x="1258888" y="1928445"/>
            <a:ext cx="727355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8175" lvl="1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Majorité des mises en chantier à partir de 2003.</a:t>
            </a:r>
          </a:p>
          <a:p>
            <a:pPr marL="638175" lvl="1" indent="-18097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800" dirty="0" smtClean="0"/>
              <a:t>70% de la production en 2009.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940152" y="2795736"/>
            <a:ext cx="2808312" cy="5616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1400" b="1" u="sng" dirty="0" smtClean="0">
                <a:solidFill>
                  <a:schemeClr val="accent3"/>
                </a:solidFill>
              </a:rPr>
              <a:t>Collectif</a:t>
            </a:r>
            <a:r>
              <a:rPr lang="fr-FR" sz="1400" b="1" dirty="0" smtClean="0">
                <a:solidFill>
                  <a:schemeClr val="accent3"/>
                </a:solidFill>
              </a:rPr>
              <a:t> : </a:t>
            </a:r>
          </a:p>
          <a:p>
            <a:pPr>
              <a:spcBef>
                <a:spcPts val="300"/>
              </a:spcBef>
            </a:pPr>
            <a:r>
              <a:rPr lang="fr-FR" sz="1400" dirty="0" smtClean="0">
                <a:solidFill>
                  <a:schemeClr val="accent3"/>
                </a:solidFill>
              </a:rPr>
              <a:t>85% dans le cœur métropolitain.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588224" y="5099992"/>
            <a:ext cx="2520280" cy="5001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1200" b="1" u="sng" dirty="0" smtClean="0">
                <a:solidFill>
                  <a:schemeClr val="accent2"/>
                </a:solidFill>
              </a:rPr>
              <a:t>Individuel groupé</a:t>
            </a:r>
            <a:r>
              <a:rPr lang="fr-FR" sz="1200" b="1" dirty="0" smtClean="0">
                <a:solidFill>
                  <a:schemeClr val="accent2"/>
                </a:solidFill>
              </a:rPr>
              <a:t> :</a:t>
            </a:r>
          </a:p>
          <a:p>
            <a:pPr>
              <a:spcBef>
                <a:spcPts val="300"/>
              </a:spcBef>
            </a:pPr>
            <a:r>
              <a:rPr lang="fr-FR" sz="1200" dirty="0" smtClean="0">
                <a:solidFill>
                  <a:schemeClr val="accent2"/>
                </a:solidFill>
              </a:rPr>
              <a:t>en forte baisse depuis 2006.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444208" y="4311823"/>
            <a:ext cx="2448272" cy="5001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fr-FR" sz="1200" b="1" u="sng" dirty="0" smtClean="0">
                <a:solidFill>
                  <a:schemeClr val="accent1"/>
                </a:solidFill>
              </a:rPr>
              <a:t>Individuel pur</a:t>
            </a:r>
            <a:r>
              <a:rPr lang="fr-FR" sz="1200" b="1" dirty="0" smtClean="0">
                <a:solidFill>
                  <a:schemeClr val="accent1"/>
                </a:solidFill>
              </a:rPr>
              <a:t>  :</a:t>
            </a:r>
          </a:p>
          <a:p>
            <a:pPr>
              <a:spcBef>
                <a:spcPts val="300"/>
              </a:spcBef>
            </a:pPr>
            <a:r>
              <a:rPr lang="fr-FR" sz="1200" dirty="0" smtClean="0">
                <a:solidFill>
                  <a:schemeClr val="accent1"/>
                </a:solidFill>
              </a:rPr>
              <a:t>plus de 60% dans le périurbain.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Population_SCOT_2008.jpg"/>
          <p:cNvPicPr>
            <a:picLocks noChangeAspect="1"/>
          </p:cNvPicPr>
          <p:nvPr/>
        </p:nvPicPr>
        <p:blipFill>
          <a:blip r:embed="rId3" cstate="print"/>
          <a:srcRect l="3604" t="10201" r="5406" b="17113"/>
          <a:stretch>
            <a:fillRect/>
          </a:stretch>
        </p:blipFill>
        <p:spPr>
          <a:xfrm>
            <a:off x="5580112" y="1773238"/>
            <a:ext cx="3507947" cy="3960018"/>
          </a:xfrm>
          <a:prstGeom prst="rect">
            <a:avLst/>
          </a:prstGeom>
        </p:spPr>
      </p:pic>
      <p:pic>
        <p:nvPicPr>
          <p:cNvPr id="25" name="Image 24" descr="légende.jpg"/>
          <p:cNvPicPr>
            <a:picLocks noChangeAspect="1"/>
          </p:cNvPicPr>
          <p:nvPr/>
        </p:nvPicPr>
        <p:blipFill>
          <a:blip r:embed="rId4" cstate="print"/>
          <a:srcRect l="6970" t="73100" r="64838" b="6951"/>
          <a:stretch>
            <a:fillRect/>
          </a:stretch>
        </p:blipFill>
        <p:spPr>
          <a:xfrm>
            <a:off x="8028384" y="5373216"/>
            <a:ext cx="1008112" cy="1008112"/>
          </a:xfrm>
          <a:prstGeom prst="rect">
            <a:avLst/>
          </a:prstGeom>
        </p:spPr>
      </p:pic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III. Caractéristiques démographiques du territoire</a:t>
            </a:r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522800" y="0"/>
            <a:ext cx="7297672" cy="503237"/>
          </a:xfrm>
        </p:spPr>
        <p:txBody>
          <a:bodyPr>
            <a:normAutofit/>
          </a:bodyPr>
          <a:lstStyle/>
          <a:p>
            <a:r>
              <a:rPr lang="fr-FR" sz="2400" dirty="0" smtClean="0"/>
              <a:t>Construction neuve et desserrement des ménages</a:t>
            </a:r>
            <a:endParaRPr lang="fr-FR" sz="2400" dirty="0"/>
          </a:p>
        </p:txBody>
      </p:sp>
      <p:sp>
        <p:nvSpPr>
          <p:cNvPr id="5" name="Espace réservé du pied de page 5"/>
          <p:cNvSpPr txBox="1">
            <a:spLocks/>
          </p:cNvSpPr>
          <p:nvPr/>
        </p:nvSpPr>
        <p:spPr bwMode="auto">
          <a:xfrm>
            <a:off x="467544" y="6525344"/>
            <a:ext cx="4536504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i="1" dirty="0" smtClean="0">
                <a:solidFill>
                  <a:schemeClr val="bg1"/>
                </a:solidFill>
              </a:rPr>
              <a:t>Observatoire de l'habitat, du foncier et des modes de vie</a:t>
            </a:r>
            <a:endParaRPr kumimoji="0" lang="fr-FR" sz="1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MT" pitchFamily="-32" charset="0"/>
              <a:ea typeface="Geneva" pitchFamily="-32" charset="-128"/>
              <a:cs typeface="+mn-cs"/>
            </a:endParaRPr>
          </a:p>
        </p:txBody>
      </p:sp>
      <p:sp>
        <p:nvSpPr>
          <p:cNvPr id="15" name="Espace réservé du numéro de diapositive 3"/>
          <p:cNvSpPr txBox="1">
            <a:spLocks/>
          </p:cNvSpPr>
          <p:nvPr/>
        </p:nvSpPr>
        <p:spPr>
          <a:xfrm>
            <a:off x="1" y="6497760"/>
            <a:ext cx="403151" cy="36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fld id="{F737E4B4-6098-4F8C-8C9E-E1FBF44D91E6}" type="slidenum">
              <a:rPr lang="fr-FR" sz="1000" b="1" smtClean="0">
                <a:solidFill>
                  <a:schemeClr val="bg1">
                    <a:lumMod val="85000"/>
                  </a:schemeClr>
                </a:solidFill>
                <a:latin typeface="Arial Unicode MS"/>
                <a:cs typeface="Arial Unicode MS"/>
              </a:rPr>
              <a:pPr marL="0" marR="0" lvl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t>9</a:t>
            </a:fld>
            <a:endParaRPr lang="fr-FR" sz="1000" b="1" dirty="0">
              <a:solidFill>
                <a:schemeClr val="bg1">
                  <a:lumMod val="85000"/>
                </a:schemeClr>
              </a:solidFill>
              <a:latin typeface="Arial Unicode MS"/>
              <a:cs typeface="Arial Unicode MS"/>
            </a:endParaRPr>
          </a:p>
        </p:txBody>
      </p:sp>
      <p:sp>
        <p:nvSpPr>
          <p:cNvPr id="8" name="Espace réservé de la date 4"/>
          <p:cNvSpPr>
            <a:spLocks noGrp="1"/>
          </p:cNvSpPr>
          <p:nvPr>
            <p:ph type="dt" sz="half" idx="11"/>
          </p:nvPr>
        </p:nvSpPr>
        <p:spPr>
          <a:xfrm rot="16200000">
            <a:off x="-1342091" y="1432800"/>
            <a:ext cx="3045600" cy="180000"/>
          </a:xfrm>
        </p:spPr>
        <p:txBody>
          <a:bodyPr/>
          <a:lstStyle/>
          <a:p>
            <a:pPr algn="r"/>
            <a:r>
              <a:rPr lang="fr-FR" sz="900" i="1" dirty="0" smtClean="0">
                <a:solidFill>
                  <a:schemeClr val="bg2"/>
                </a:solidFill>
              </a:rPr>
              <a:t>Source : INSEE.</a:t>
            </a:r>
            <a:endParaRPr lang="fr-FR" sz="900" i="1" dirty="0">
              <a:solidFill>
                <a:schemeClr val="bg2"/>
              </a:solidFill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080120" y="2096960"/>
          <a:ext cx="4211960" cy="2124128"/>
        </p:xfrm>
        <a:graphic>
          <a:graphicData uri="http://schemas.openxmlformats.org/drawingml/2006/table">
            <a:tbl>
              <a:tblPr/>
              <a:tblGrid>
                <a:gridCol w="1377370"/>
                <a:gridCol w="818366"/>
                <a:gridCol w="720080"/>
                <a:gridCol w="1296144"/>
              </a:tblGrid>
              <a:tr h="384944"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Nombre de communes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Population 2008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Croissance annuelle 1990-2008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Tours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135 480</a:t>
                      </a: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+ 0,3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84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Reste 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du cœur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métropolitain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kumimoji="0" lang="fr-FR" sz="11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102 269</a:t>
                      </a: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+ 0,2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Pôles relais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28 602</a:t>
                      </a: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+ 1,6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Périurbain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87 741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+ 1,2%</a:t>
                      </a:r>
                      <a:endParaRPr lang="fr-FR" sz="11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marL="85725" indent="0" algn="l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SCOT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354 092</a:t>
                      </a: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+ 0,6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5436096" y="1844824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i="1" dirty="0" smtClean="0"/>
              <a:t>Nombre d'habitants en 2008</a:t>
            </a:r>
            <a:endParaRPr lang="fr-FR" sz="1200" b="1" i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395536" y="1105580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accent3"/>
                </a:solidFill>
              </a:rPr>
              <a:t>Poids démographique : renforcement du périurbain </a:t>
            </a:r>
            <a:endParaRPr lang="fr-FR" sz="2800" dirty="0">
              <a:solidFill>
                <a:schemeClr val="accent3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043608" y="4631650"/>
            <a:ext cx="4176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fr-FR" sz="1400" b="1" u="sng" dirty="0" smtClean="0"/>
              <a:t>Evolution entre les deux dernières décennies </a:t>
            </a:r>
            <a:r>
              <a:rPr lang="fr-FR" sz="1400" b="1" dirty="0" smtClean="0"/>
              <a:t>: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11560" y="4984720"/>
            <a:ext cx="496855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400" dirty="0" smtClean="0"/>
              <a:t>Croissance plus faible sur 1999-2008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400" dirty="0" smtClean="0"/>
              <a:t>Surtout pour le cœur métropolitain, hors Tours.</a:t>
            </a:r>
          </a:p>
          <a:p>
            <a:pPr marL="619125" lvl="1" indent="-161925">
              <a:spcBef>
                <a:spcPts val="600"/>
              </a:spcBef>
              <a:buFont typeface="Arial" pitchFamily="34" charset="0"/>
              <a:buChar char="•"/>
            </a:pPr>
            <a:r>
              <a:rPr lang="fr-FR" sz="1400" dirty="0" smtClean="0"/>
              <a:t>Poids plus élevé du périurbain dans la croissance.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460432" y="5085184"/>
            <a:ext cx="216024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u37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2537</TotalTime>
  <Words>2011</Words>
  <Application>Microsoft Office PowerPoint</Application>
  <PresentationFormat>Affichage à l'écran (4:3)</PresentationFormat>
  <Paragraphs>350</Paragraphs>
  <Slides>22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Atu37</vt:lpstr>
      <vt:lpstr>Diapositive 1</vt:lpstr>
      <vt:lpstr>L'observatoire de l'habitat</vt:lpstr>
      <vt:lpstr>Mardis de l’ATU   -   Habitat</vt:lpstr>
      <vt:lpstr>1er Mardi de l’ATU   -   Habitat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Desserrement des ménages et besoins en logement</vt:lpstr>
      <vt:lpstr>Desserrement des ménages et besoins en logement</vt:lpstr>
      <vt:lpstr>Desserrement des ménages et besoins en logement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Construction neuve et desserrement des ménages</vt:lpstr>
      <vt:lpstr>Diapositive 21</vt:lpstr>
      <vt:lpstr>Mardis de l’ATU   -   Habitat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Aurélie Ravier</dc:creator>
  <cp:lastModifiedBy>Jerome Baratier</cp:lastModifiedBy>
  <cp:revision>222</cp:revision>
  <cp:lastPrinted>2007-11-12T17:16:46Z</cp:lastPrinted>
  <dcterms:created xsi:type="dcterms:W3CDTF">2011-10-03T07:03:35Z</dcterms:created>
  <dcterms:modified xsi:type="dcterms:W3CDTF">2012-02-21T15:41:24Z</dcterms:modified>
</cp:coreProperties>
</file>